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15" autoAdjust="0"/>
  </p:normalViewPr>
  <p:slideViewPr>
    <p:cSldViewPr>
      <p:cViewPr>
        <p:scale>
          <a:sx n="125" d="100"/>
          <a:sy n="125" d="100"/>
        </p:scale>
        <p:origin x="426" y="1794"/>
      </p:cViewPr>
      <p:guideLst>
        <p:guide orient="horz" pos="2160"/>
        <p:guide pos="2880"/>
      </p:guideLst>
    </p:cSldViewPr>
  </p:slideViewPr>
  <p:outlineViewPr>
    <p:cViewPr>
      <p:scale>
        <a:sx n="33" d="100"/>
        <a:sy n="33" d="100"/>
      </p:scale>
      <p:origin x="0" y="3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0D505B-3B23-446C-BA9A-F2E6B5B21C1B}" type="datetimeFigureOut">
              <a:rPr lang="en-US" smtClean="0"/>
              <a:pPr/>
              <a:t>13-May-16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9595C-122A-40FE-B807-825F845BC6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0D505B-3B23-446C-BA9A-F2E6B5B21C1B}" type="datetimeFigureOut">
              <a:rPr lang="en-US" smtClean="0"/>
              <a:pPr/>
              <a:t>13-May-16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9595C-122A-40FE-B807-825F845BC6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0D505B-3B23-446C-BA9A-F2E6B5B21C1B}" type="datetimeFigureOut">
              <a:rPr lang="en-US" smtClean="0"/>
              <a:pPr/>
              <a:t>13-May-16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9595C-122A-40FE-B807-825F845BC6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0D505B-3B23-446C-BA9A-F2E6B5B21C1B}" type="datetimeFigureOut">
              <a:rPr lang="en-US" smtClean="0"/>
              <a:pPr/>
              <a:t>13-May-16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9595C-122A-40FE-B807-825F845BC6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0D505B-3B23-446C-BA9A-F2E6B5B21C1B}" type="datetimeFigureOut">
              <a:rPr lang="en-US" smtClean="0"/>
              <a:pPr/>
              <a:t>13-May-16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9595C-122A-40FE-B807-825F845BC6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0D505B-3B23-446C-BA9A-F2E6B5B21C1B}" type="datetimeFigureOut">
              <a:rPr lang="en-US" smtClean="0"/>
              <a:pPr/>
              <a:t>13-May-16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9595C-122A-40FE-B807-825F845BC6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0D505B-3B23-446C-BA9A-F2E6B5B21C1B}" type="datetimeFigureOut">
              <a:rPr lang="en-US" smtClean="0"/>
              <a:pPr/>
              <a:t>13-May-16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89595C-122A-40FE-B807-825F845BC6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0D505B-3B23-446C-BA9A-F2E6B5B21C1B}" type="datetimeFigureOut">
              <a:rPr lang="en-US" smtClean="0"/>
              <a:pPr/>
              <a:t>13-May-16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89595C-122A-40FE-B807-825F845BC6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0D505B-3B23-446C-BA9A-F2E6B5B21C1B}" type="datetimeFigureOut">
              <a:rPr lang="en-US" smtClean="0"/>
              <a:pPr/>
              <a:t>13-May-16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89595C-122A-40FE-B807-825F845BC6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0D505B-3B23-446C-BA9A-F2E6B5B21C1B}" type="datetimeFigureOut">
              <a:rPr lang="en-US" smtClean="0"/>
              <a:pPr/>
              <a:t>13-May-16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9595C-122A-40FE-B807-825F845BC6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0D505B-3B23-446C-BA9A-F2E6B5B21C1B}" type="datetimeFigureOut">
              <a:rPr lang="en-US" smtClean="0"/>
              <a:pPr/>
              <a:t>13-May-16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9595C-122A-40FE-B807-825F845BC6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D505B-3B23-446C-BA9A-F2E6B5B21C1B}" type="datetimeFigureOut">
              <a:rPr lang="en-US" smtClean="0"/>
              <a:pPr/>
              <a:t>13-May-16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9595C-122A-40FE-B807-825F845BC6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514600"/>
            <a:ext cx="8382000" cy="1752600"/>
          </a:xfrm>
        </p:spPr>
        <p:txBody>
          <a:bodyPr>
            <a:normAutofit/>
          </a:bodyPr>
          <a:lstStyle/>
          <a:p>
            <a:r>
              <a:rPr lang="en-US" sz="4800" b="1" dirty="0" smtClean="0">
                <a:solidFill>
                  <a:schemeClr val="tx1"/>
                </a:solidFill>
              </a:rPr>
              <a:t>WELFARE OF MINORITIES &amp; DEVELOPMENT DEPARTMENT</a:t>
            </a:r>
          </a:p>
          <a:p>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762000"/>
          <a:ext cx="8382000" cy="4278355"/>
        </p:xfrm>
        <a:graphic>
          <a:graphicData uri="http://schemas.openxmlformats.org/drawingml/2006/table">
            <a:tbl>
              <a:tblPr/>
              <a:tblGrid>
                <a:gridCol w="228600"/>
                <a:gridCol w="533400"/>
                <a:gridCol w="1905000"/>
                <a:gridCol w="1143000"/>
                <a:gridCol w="1766029"/>
                <a:gridCol w="1044757"/>
                <a:gridCol w="616334"/>
                <a:gridCol w="616334"/>
                <a:gridCol w="528546"/>
              </a:tblGrid>
              <a:tr h="229849">
                <a:tc gridSpan="9">
                  <a:txBody>
                    <a:bodyPr/>
                    <a:lstStyle/>
                    <a:p>
                      <a:pPr marL="0" marR="0" algn="ctr">
                        <a:lnSpc>
                          <a:spcPct val="115000"/>
                        </a:lnSpc>
                        <a:spcBef>
                          <a:spcPts val="0"/>
                        </a:spcBef>
                        <a:spcAft>
                          <a:spcPts val="0"/>
                        </a:spcAft>
                      </a:pPr>
                      <a:r>
                        <a:rPr lang="en-US" sz="1100" b="1" dirty="0">
                          <a:latin typeface="Calibri"/>
                          <a:ea typeface="Calibri"/>
                          <a:cs typeface="Times New Roman"/>
                        </a:rPr>
                        <a:t>Period 2016-19, 2019-22, 2022-25, 2025-28 and 2028-30</a:t>
                      </a:r>
                      <a:endParaRPr lang="en-US" sz="1100" dirty="0">
                        <a:latin typeface="Calibri"/>
                        <a:ea typeface="Calibri"/>
                        <a:cs typeface="Times New Roman"/>
                      </a:endParaRP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9548">
                <a:tc>
                  <a:txBody>
                    <a:bodyPr/>
                    <a:lstStyle/>
                    <a:p>
                      <a:pPr marL="0" marR="0" algn="ctr">
                        <a:lnSpc>
                          <a:spcPct val="115000"/>
                        </a:lnSpc>
                        <a:spcBef>
                          <a:spcPts val="0"/>
                        </a:spcBef>
                        <a:spcAft>
                          <a:spcPts val="0"/>
                        </a:spcAft>
                      </a:pPr>
                      <a:r>
                        <a:rPr lang="en-US" sz="1100" b="1" dirty="0">
                          <a:latin typeface="Calibri"/>
                          <a:ea typeface="Calibri"/>
                          <a:cs typeface="Times New Roman"/>
                        </a:rPr>
                        <a:t>Sl. </a:t>
                      </a:r>
                      <a:r>
                        <a:rPr lang="en-US" sz="1000" b="1" dirty="0" smtClean="0">
                          <a:latin typeface="Calibri"/>
                          <a:ea typeface="Calibri"/>
                          <a:cs typeface="Times New Roman"/>
                        </a:rPr>
                        <a:t>No</a:t>
                      </a:r>
                      <a:endParaRPr lang="en-US" sz="1000" dirty="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Calibri"/>
                          <a:ea typeface="Calibri"/>
                          <a:cs typeface="Times New Roman"/>
                        </a:rPr>
                        <a:t>Goal</a:t>
                      </a:r>
                      <a:endParaRPr lang="en-US" sz="1100" dirty="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Calibri"/>
                          <a:ea typeface="Calibri"/>
                          <a:cs typeface="Times New Roman"/>
                        </a:rPr>
                        <a:t>Target of SDGs (169 targets)</a:t>
                      </a:r>
                      <a:endParaRPr lang="en-US" sz="1100" dirty="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Times New Roman"/>
                        </a:rPr>
                        <a:t>Target for the 3 years period</a:t>
                      </a:r>
                      <a:endParaRPr lang="en-US" sz="11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Times New Roman"/>
                        </a:rPr>
                        <a:t>Strategies</a:t>
                      </a:r>
                      <a:endParaRPr lang="en-US" sz="11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Times New Roman"/>
                        </a:rPr>
                        <a:t>Outcome Indicators</a:t>
                      </a:r>
                      <a:endParaRPr lang="en-US" sz="11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Times New Roman"/>
                        </a:rPr>
                        <a:t>Source of financing</a:t>
                      </a:r>
                      <a:endParaRPr lang="en-US" sz="11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Times New Roman"/>
                        </a:rPr>
                        <a:t>Implementing Department</a:t>
                      </a:r>
                      <a:endParaRPr lang="en-US" sz="11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Times New Roman"/>
                        </a:rPr>
                        <a:t>Achievement of the target</a:t>
                      </a:r>
                      <a:endParaRPr lang="en-US" sz="11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934">
                <a:tc rowSpan="2">
                  <a:txBody>
                    <a:bodyPr/>
                    <a:lstStyle/>
                    <a:p>
                      <a:pPr marL="0" marR="0">
                        <a:lnSpc>
                          <a:spcPct val="115000"/>
                        </a:lnSpc>
                        <a:spcBef>
                          <a:spcPts val="0"/>
                        </a:spcBef>
                        <a:spcAft>
                          <a:spcPts val="0"/>
                        </a:spcAft>
                      </a:pPr>
                      <a:endParaRPr lang="en-US" sz="1100">
                        <a:latin typeface="Calibri"/>
                        <a:ea typeface="Calibri"/>
                        <a:cs typeface="Times New Roman"/>
                      </a:endParaRP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100" dirty="0">
                          <a:latin typeface="Calibri"/>
                          <a:ea typeface="Calibri"/>
                          <a:cs typeface="Times New Roman"/>
                        </a:rPr>
                        <a:t>Quality Education</a:t>
                      </a: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Calibri"/>
                          <a:ea typeface="Calibri"/>
                          <a:cs typeface="Times New Roman"/>
                        </a:rPr>
                        <a:t>4.6 By 2030, ensure that all youth and a substantial proportion of adults, both men and women, achieve literacy and numeracy</a:t>
                      </a: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Calibri"/>
                          <a:ea typeface="Calibri"/>
                          <a:cs typeface="Times New Roman"/>
                        </a:rPr>
                        <a:t>Cover 20% of minority dominated areas including char areas.</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smtClean="0">
                          <a:latin typeface="Calibri"/>
                          <a:ea typeface="Calibri"/>
                          <a:cs typeface="Times New Roman"/>
                        </a:rPr>
                        <a:t>1. Awareness </a:t>
                      </a:r>
                      <a:r>
                        <a:rPr lang="en-US" sz="1100" dirty="0">
                          <a:latin typeface="Calibri"/>
                          <a:ea typeface="Calibri"/>
                          <a:cs typeface="Times New Roman"/>
                        </a:rPr>
                        <a:t>programme.</a:t>
                      </a:r>
                    </a:p>
                    <a:p>
                      <a:pPr marL="0" marR="0">
                        <a:lnSpc>
                          <a:spcPct val="115000"/>
                        </a:lnSpc>
                        <a:spcBef>
                          <a:spcPts val="0"/>
                        </a:spcBef>
                        <a:spcAft>
                          <a:spcPts val="0"/>
                        </a:spcAft>
                      </a:pPr>
                      <a:r>
                        <a:rPr lang="en-US" sz="1100" dirty="0" smtClean="0">
                          <a:latin typeface="Calibri"/>
                          <a:ea typeface="Calibri"/>
                          <a:cs typeface="Times New Roman"/>
                        </a:rPr>
                        <a:t>2. Putting </a:t>
                      </a:r>
                      <a:r>
                        <a:rPr lang="en-US" sz="1100" dirty="0">
                          <a:latin typeface="Calibri"/>
                          <a:ea typeface="Calibri"/>
                          <a:cs typeface="Times New Roman"/>
                        </a:rPr>
                        <a:t>up of literacy camps etc.  </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Calibri"/>
                          <a:ea typeface="Calibri"/>
                          <a:cs typeface="Times New Roman"/>
                        </a:rPr>
                        <a:t>A literate society. </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Calibri"/>
                          <a:ea typeface="Calibri"/>
                          <a:cs typeface="Times New Roman"/>
                        </a:rPr>
                        <a:t>Central and State Govt.</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Calibri"/>
                          <a:ea typeface="Calibri"/>
                          <a:cs typeface="Times New Roman"/>
                        </a:rPr>
                        <a:t>WMD Deptt.</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latin typeface="+mn-lt"/>
                          <a:ea typeface="Calibri"/>
                          <a:cs typeface="Times New Roman"/>
                        </a:rPr>
                        <a:t>100% achievement by 2030</a:t>
                      </a:r>
                    </a:p>
                    <a:p>
                      <a:pPr marL="0" marR="0" algn="ctr">
                        <a:lnSpc>
                          <a:spcPct val="115000"/>
                        </a:lnSpc>
                        <a:spcBef>
                          <a:spcPts val="0"/>
                        </a:spcBef>
                        <a:spcAft>
                          <a:spcPts val="0"/>
                        </a:spcAft>
                      </a:pPr>
                      <a:endParaRPr lang="en-US" sz="1100" dirty="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380">
                <a:tc vMerge="1">
                  <a:txBody>
                    <a:bodyPr/>
                    <a:lstStyle/>
                    <a:p>
                      <a:endParaRPr lang="en-US"/>
                    </a:p>
                  </a:txBody>
                  <a:tcPr/>
                </a:tc>
                <a:tc vMerge="1">
                  <a:txBody>
                    <a:bodyPr/>
                    <a:lstStyle/>
                    <a:p>
                      <a:endParaRPr lang="en-US"/>
                    </a:p>
                  </a:txBody>
                  <a:tcPr/>
                </a:tc>
                <a:tc>
                  <a:txBody>
                    <a:bodyPr/>
                    <a:lstStyle/>
                    <a:p>
                      <a:pPr marL="0" marR="0" algn="just">
                        <a:lnSpc>
                          <a:spcPct val="115000"/>
                        </a:lnSpc>
                        <a:spcBef>
                          <a:spcPts val="0"/>
                        </a:spcBef>
                        <a:spcAft>
                          <a:spcPts val="0"/>
                        </a:spcAft>
                      </a:pPr>
                      <a:r>
                        <a:rPr lang="en-US" sz="1100" dirty="0">
                          <a:latin typeface="Calibri"/>
                          <a:ea typeface="Calibri"/>
                          <a:cs typeface="Times New Roman"/>
                        </a:rPr>
                        <a:t>4.a Build and upgrade education facilities that are child, disability and gender sensitive and provide safe, non-violent, inclusive and effective learning environments for all </a:t>
                      </a: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Calibri"/>
                          <a:ea typeface="Calibri"/>
                          <a:cs typeface="Times New Roman"/>
                        </a:rPr>
                        <a:t>Cover 20% of minority dominated areas including char areas.</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smtClean="0">
                          <a:latin typeface="Calibri"/>
                          <a:ea typeface="Calibri"/>
                          <a:cs typeface="Times New Roman"/>
                        </a:rPr>
                        <a:t>1. Awareness </a:t>
                      </a:r>
                      <a:r>
                        <a:rPr lang="en-US" sz="1100" dirty="0">
                          <a:latin typeface="Calibri"/>
                          <a:ea typeface="Calibri"/>
                          <a:cs typeface="Times New Roman"/>
                        </a:rPr>
                        <a:t>programme with counseling with the parents.  </a:t>
                      </a:r>
                    </a:p>
                    <a:p>
                      <a:pPr marL="0" marR="0" algn="l">
                        <a:lnSpc>
                          <a:spcPct val="115000"/>
                        </a:lnSpc>
                        <a:spcBef>
                          <a:spcPts val="0"/>
                        </a:spcBef>
                        <a:spcAft>
                          <a:spcPts val="0"/>
                        </a:spcAft>
                      </a:pPr>
                      <a:r>
                        <a:rPr lang="en-US" sz="1100" dirty="0" smtClean="0">
                          <a:latin typeface="Calibri"/>
                          <a:ea typeface="Calibri"/>
                          <a:cs typeface="Times New Roman"/>
                        </a:rPr>
                        <a:t>2. Sensitization </a:t>
                      </a:r>
                      <a:r>
                        <a:rPr lang="en-US" sz="1100" dirty="0">
                          <a:latin typeface="Calibri"/>
                          <a:ea typeface="Calibri"/>
                          <a:cs typeface="Times New Roman"/>
                        </a:rPr>
                        <a:t>camps in schools. </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Calibri"/>
                          <a:ea typeface="Calibri"/>
                          <a:cs typeface="Times New Roman"/>
                        </a:rPr>
                        <a:t>Making awareness it is expected that will be able to produce good citizen. </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Calibri"/>
                          <a:ea typeface="Calibri"/>
                          <a:cs typeface="Times New Roman"/>
                        </a:rPr>
                        <a:t>Central and State Govt.</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Calibri"/>
                          <a:ea typeface="Calibri"/>
                          <a:cs typeface="Times New Roman"/>
                        </a:rPr>
                        <a:t>WMD Deptt.</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latin typeface="+mn-lt"/>
                          <a:ea typeface="Calibri"/>
                          <a:cs typeface="Times New Roman"/>
                        </a:rPr>
                        <a:t>100% achievement by 2030</a:t>
                      </a:r>
                    </a:p>
                    <a:p>
                      <a:pPr marL="0" marR="0" algn="ctr">
                        <a:lnSpc>
                          <a:spcPct val="115000"/>
                        </a:lnSpc>
                        <a:spcBef>
                          <a:spcPts val="0"/>
                        </a:spcBef>
                        <a:spcAft>
                          <a:spcPts val="0"/>
                        </a:spcAft>
                      </a:pPr>
                      <a:endParaRPr lang="en-US" sz="1100" dirty="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548">
                <a:tc>
                  <a:txBody>
                    <a:bodyPr/>
                    <a:lstStyle/>
                    <a:p>
                      <a:pPr marL="0" marR="0">
                        <a:lnSpc>
                          <a:spcPct val="115000"/>
                        </a:lnSpc>
                        <a:spcBef>
                          <a:spcPts val="0"/>
                        </a:spcBef>
                        <a:spcAft>
                          <a:spcPts val="0"/>
                        </a:spcAft>
                      </a:pPr>
                      <a:r>
                        <a:rPr lang="en-US" sz="1100">
                          <a:latin typeface="Calibri"/>
                          <a:ea typeface="Calibri"/>
                          <a:cs typeface="Times New Roman"/>
                        </a:rPr>
                        <a:t>5</a:t>
                      </a: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Gender Equality </a:t>
                      </a: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latin typeface="Calibri"/>
                          <a:ea typeface="Calibri"/>
                          <a:cs typeface="Times New Roman"/>
                        </a:rPr>
                        <a:t>5.1 End all forms of discrimination against all women and girls everywhere.</a:t>
                      </a: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Calibri"/>
                          <a:ea typeface="Calibri"/>
                          <a:cs typeface="Times New Roman"/>
                        </a:rPr>
                        <a:t>Cover 20% of minority dominated areas including char areas.</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Calibri"/>
                          <a:ea typeface="Calibri"/>
                          <a:cs typeface="Times New Roman"/>
                        </a:rPr>
                        <a:t>Awareness programme with counseling with the parents.  </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Calibri"/>
                          <a:ea typeface="Calibri"/>
                          <a:cs typeface="Times New Roman"/>
                        </a:rPr>
                        <a:t>Making awareness it is expected that will be able to produce good citizen. </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Calibri"/>
                          <a:ea typeface="Calibri"/>
                          <a:cs typeface="Times New Roman"/>
                        </a:rPr>
                        <a:t>Central and State Govt.</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Calibri"/>
                          <a:ea typeface="Calibri"/>
                          <a:cs typeface="Times New Roman"/>
                        </a:rPr>
                        <a:t>WMD </a:t>
                      </a:r>
                      <a:r>
                        <a:rPr lang="en-US" sz="1100" dirty="0" err="1">
                          <a:latin typeface="Calibri"/>
                          <a:ea typeface="Calibri"/>
                          <a:cs typeface="Times New Roman"/>
                        </a:rPr>
                        <a:t>Deptt</a:t>
                      </a:r>
                      <a:r>
                        <a:rPr lang="en-US" sz="1100" dirty="0">
                          <a:latin typeface="Calibri"/>
                          <a:ea typeface="Calibri"/>
                          <a:cs typeface="Times New Roman"/>
                        </a:rPr>
                        <a:t>.</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latin typeface="+mn-lt"/>
                          <a:ea typeface="Calibri"/>
                          <a:cs typeface="Times New Roman"/>
                        </a:rPr>
                        <a:t>100% achievement by 2030</a:t>
                      </a:r>
                    </a:p>
                    <a:p>
                      <a:pPr marL="0" marR="0" algn="ctr">
                        <a:lnSpc>
                          <a:spcPct val="115000"/>
                        </a:lnSpc>
                        <a:spcBef>
                          <a:spcPts val="0"/>
                        </a:spcBef>
                        <a:spcAft>
                          <a:spcPts val="0"/>
                        </a:spcAft>
                      </a:pPr>
                      <a:endParaRPr lang="en-US" sz="1100" dirty="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685800"/>
          <a:ext cx="8382000" cy="4808179"/>
        </p:xfrm>
        <a:graphic>
          <a:graphicData uri="http://schemas.openxmlformats.org/drawingml/2006/table">
            <a:tbl>
              <a:tblPr/>
              <a:tblGrid>
                <a:gridCol w="228600"/>
                <a:gridCol w="533400"/>
                <a:gridCol w="1905000"/>
                <a:gridCol w="1143000"/>
                <a:gridCol w="1766029"/>
                <a:gridCol w="1044757"/>
                <a:gridCol w="616334"/>
                <a:gridCol w="616334"/>
                <a:gridCol w="528546"/>
              </a:tblGrid>
              <a:tr h="287617">
                <a:tc gridSpan="9">
                  <a:txBody>
                    <a:bodyPr/>
                    <a:lstStyle/>
                    <a:p>
                      <a:pPr marL="0" marR="0" algn="ctr">
                        <a:lnSpc>
                          <a:spcPct val="115000"/>
                        </a:lnSpc>
                        <a:spcBef>
                          <a:spcPts val="0"/>
                        </a:spcBef>
                        <a:spcAft>
                          <a:spcPts val="0"/>
                        </a:spcAft>
                      </a:pPr>
                      <a:r>
                        <a:rPr lang="en-US" sz="1100" b="1" dirty="0">
                          <a:latin typeface="Calibri"/>
                          <a:ea typeface="Calibri"/>
                          <a:cs typeface="Times New Roman"/>
                        </a:rPr>
                        <a:t>Period 2016-19, 2019-22, 2022-25, 2025-28 and 2028-30</a:t>
                      </a:r>
                      <a:endParaRPr lang="en-US" sz="1100" dirty="0">
                        <a:latin typeface="Calibri"/>
                        <a:ea typeface="Calibri"/>
                        <a:cs typeface="Times New Roman"/>
                      </a:endParaRP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68931">
                <a:tc>
                  <a:txBody>
                    <a:bodyPr/>
                    <a:lstStyle/>
                    <a:p>
                      <a:r>
                        <a:rPr lang="en-US" sz="1000" dirty="0" smtClean="0"/>
                        <a:t>Sl.</a:t>
                      </a:r>
                      <a:r>
                        <a:rPr lang="en-US" sz="1000" baseline="0" dirty="0" smtClean="0"/>
                        <a:t> No</a:t>
                      </a:r>
                      <a:endParaRPr lang="en-US" sz="1000" dirty="0"/>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Calibri"/>
                          <a:ea typeface="Calibri"/>
                          <a:cs typeface="Times New Roman"/>
                        </a:rPr>
                        <a:t>Goal</a:t>
                      </a:r>
                      <a:endParaRPr lang="en-US" sz="1100" dirty="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Calibri"/>
                          <a:ea typeface="Calibri"/>
                          <a:cs typeface="Times New Roman"/>
                        </a:rPr>
                        <a:t>Target of SDGs (169 targets)</a:t>
                      </a:r>
                      <a:endParaRPr lang="en-US" sz="1100" dirty="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Times New Roman"/>
                        </a:rPr>
                        <a:t>Target for the 3 years period</a:t>
                      </a:r>
                      <a:endParaRPr lang="en-US" sz="11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Times New Roman"/>
                        </a:rPr>
                        <a:t>Strategies</a:t>
                      </a:r>
                      <a:endParaRPr lang="en-US" sz="11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Times New Roman"/>
                        </a:rPr>
                        <a:t>Outcome Indicators</a:t>
                      </a:r>
                      <a:endParaRPr lang="en-US" sz="11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Times New Roman"/>
                        </a:rPr>
                        <a:t>Source of financing</a:t>
                      </a:r>
                      <a:endParaRPr lang="en-US" sz="11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Times New Roman"/>
                        </a:rPr>
                        <a:t>Implementing Department</a:t>
                      </a:r>
                      <a:endParaRPr lang="en-US" sz="11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Times New Roman"/>
                        </a:rPr>
                        <a:t>Achievement of the target</a:t>
                      </a:r>
                      <a:endParaRPr lang="en-US" sz="11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653">
                <a:tc>
                  <a:txBody>
                    <a:bodyPr/>
                    <a:lstStyle/>
                    <a:p>
                      <a:r>
                        <a:rPr lang="en-US" sz="1400" dirty="0" smtClean="0"/>
                        <a:t>8</a:t>
                      </a:r>
                      <a:endParaRPr lang="en-US" dirty="0"/>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smtClean="0">
                          <a:latin typeface="Calibri"/>
                          <a:ea typeface="Calibri"/>
                          <a:cs typeface="Times New Roman"/>
                        </a:rPr>
                        <a:t>Decent work and economic growth</a:t>
                      </a:r>
                      <a:endParaRPr lang="en-US" sz="1100" dirty="0">
                        <a:latin typeface="Calibri"/>
                        <a:ea typeface="Calibri"/>
                        <a:cs typeface="Times New Roman"/>
                      </a:endParaRP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smtClean="0">
                          <a:latin typeface="Calibri"/>
                          <a:ea typeface="Calibri"/>
                          <a:cs typeface="Times New Roman"/>
                        </a:rPr>
                        <a:t>8.1 Sustain per capita economic growth in accordance with</a:t>
                      </a:r>
                      <a:r>
                        <a:rPr lang="en-US" sz="1100" baseline="0" dirty="0" smtClean="0">
                          <a:latin typeface="Calibri"/>
                          <a:ea typeface="Calibri"/>
                          <a:cs typeface="Times New Roman"/>
                        </a:rPr>
                        <a:t> national circumstances and, in particular, at least 7 percent gross domestic product growth per annum in the least developed countries.</a:t>
                      </a:r>
                      <a:endParaRPr lang="en-US" sz="1100" dirty="0">
                        <a:latin typeface="Calibri"/>
                        <a:ea typeface="Calibri"/>
                        <a:cs typeface="Times New Roman"/>
                      </a:endParaRP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latin typeface="Calibri"/>
                          <a:ea typeface="Calibri"/>
                          <a:cs typeface="Times New Roman"/>
                        </a:rPr>
                        <a:t>Cover minimum 20% of the educated unemployed minority youths (including char</a:t>
                      </a:r>
                      <a:r>
                        <a:rPr lang="en-US" sz="1100" baseline="0" dirty="0" smtClean="0">
                          <a:latin typeface="Calibri"/>
                          <a:ea typeface="Calibri"/>
                          <a:cs typeface="Times New Roman"/>
                        </a:rPr>
                        <a:t> areas)</a:t>
                      </a:r>
                      <a:endParaRPr lang="en-US" sz="1100" dirty="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smtClean="0">
                          <a:latin typeface="Calibri"/>
                          <a:ea typeface="Calibri"/>
                          <a:cs typeface="Times New Roman"/>
                        </a:rPr>
                        <a:t>1. </a:t>
                      </a:r>
                      <a:r>
                        <a:rPr lang="en-US" sz="1100" b="1" dirty="0" smtClean="0">
                          <a:latin typeface="Calibri"/>
                          <a:ea typeface="Calibri"/>
                          <a:cs typeface="Times New Roman"/>
                        </a:rPr>
                        <a:t>For skill</a:t>
                      </a:r>
                      <a:r>
                        <a:rPr lang="en-US" sz="1100" b="1" baseline="0" dirty="0" smtClean="0">
                          <a:latin typeface="Calibri"/>
                          <a:ea typeface="Calibri"/>
                          <a:cs typeface="Times New Roman"/>
                        </a:rPr>
                        <a:t> development &amp; employment </a:t>
                      </a:r>
                      <a:r>
                        <a:rPr lang="en-US" sz="1100" b="1" baseline="0" dirty="0" smtClean="0">
                          <a:latin typeface="Calibri"/>
                          <a:ea typeface="Calibri"/>
                          <a:cs typeface="Times New Roman"/>
                        </a:rPr>
                        <a:t>generation through</a:t>
                      </a:r>
                      <a:r>
                        <a:rPr lang="en-US" sz="1100" baseline="0" dirty="0" smtClean="0">
                          <a:latin typeface="Calibri"/>
                          <a:ea typeface="Calibri"/>
                          <a:cs typeface="Times New Roman"/>
                        </a:rPr>
                        <a:t> programme/ courses/training </a:t>
                      </a:r>
                      <a:r>
                        <a:rPr lang="en-US" sz="1100" baseline="0" dirty="0" smtClean="0">
                          <a:latin typeface="Calibri"/>
                          <a:ea typeface="Calibri"/>
                          <a:cs typeface="Times New Roman"/>
                        </a:rPr>
                        <a:t>like ANM,GNM, BCA, Air Hostess,  Electrician-cum- Wiremen, B.Sc. Nursing  etc.</a:t>
                      </a:r>
                    </a:p>
                    <a:p>
                      <a:pPr marL="0" marR="0" algn="l">
                        <a:lnSpc>
                          <a:spcPct val="115000"/>
                        </a:lnSpc>
                        <a:spcBef>
                          <a:spcPts val="0"/>
                        </a:spcBef>
                        <a:spcAft>
                          <a:spcPts val="0"/>
                        </a:spcAft>
                      </a:pPr>
                      <a:r>
                        <a:rPr lang="en-US" sz="1100" dirty="0" smtClean="0">
                          <a:latin typeface="Calibri"/>
                          <a:ea typeface="Calibri"/>
                          <a:cs typeface="Times New Roman"/>
                        </a:rPr>
                        <a:t>2. </a:t>
                      </a:r>
                      <a:r>
                        <a:rPr lang="en-US" sz="1100" b="1" dirty="0" smtClean="0">
                          <a:latin typeface="Calibri"/>
                          <a:ea typeface="Calibri"/>
                          <a:cs typeface="Times New Roman"/>
                        </a:rPr>
                        <a:t>For income generation </a:t>
                      </a:r>
                      <a:r>
                        <a:rPr lang="en-US" sz="1100" b="1" dirty="0" smtClean="0">
                          <a:latin typeface="Calibri"/>
                          <a:ea typeface="Calibri"/>
                          <a:cs typeface="Times New Roman"/>
                        </a:rPr>
                        <a:t> through – </a:t>
                      </a:r>
                      <a:endParaRPr lang="en-US" sz="1100" b="1" dirty="0" smtClean="0">
                        <a:latin typeface="Calibri"/>
                        <a:ea typeface="Calibri"/>
                        <a:cs typeface="Times New Roman"/>
                      </a:endParaRPr>
                    </a:p>
                    <a:p>
                      <a:pPr marL="0" marR="0" algn="l">
                        <a:lnSpc>
                          <a:spcPct val="115000"/>
                        </a:lnSpc>
                        <a:spcBef>
                          <a:spcPts val="0"/>
                        </a:spcBef>
                        <a:spcAft>
                          <a:spcPts val="0"/>
                        </a:spcAft>
                      </a:pPr>
                      <a:r>
                        <a:rPr lang="en-US" sz="1100" dirty="0" smtClean="0">
                          <a:latin typeface="Calibri"/>
                          <a:ea typeface="Calibri"/>
                          <a:cs typeface="Times New Roman"/>
                        </a:rPr>
                        <a:t>a) Distribution</a:t>
                      </a:r>
                      <a:r>
                        <a:rPr lang="en-US" sz="1100" baseline="0" dirty="0" smtClean="0">
                          <a:latin typeface="Calibri"/>
                          <a:ea typeface="Calibri"/>
                          <a:cs typeface="Times New Roman"/>
                        </a:rPr>
                        <a:t> of 3-Wheeler Auto Rickshaw/Pick-up-Van/ Tata Sumo (with subsidy)</a:t>
                      </a:r>
                    </a:p>
                    <a:p>
                      <a:pPr marL="0" marR="0" algn="l">
                        <a:lnSpc>
                          <a:spcPct val="115000"/>
                        </a:lnSpc>
                        <a:spcBef>
                          <a:spcPts val="0"/>
                        </a:spcBef>
                        <a:spcAft>
                          <a:spcPts val="0"/>
                        </a:spcAft>
                      </a:pPr>
                      <a:r>
                        <a:rPr lang="en-US" sz="1100" dirty="0" smtClean="0">
                          <a:latin typeface="Calibri"/>
                          <a:ea typeface="Calibri"/>
                          <a:cs typeface="Times New Roman"/>
                        </a:rPr>
                        <a:t>b) Distribution of Sewing Machine, Rickshaw, Cycle with fish selling</a:t>
                      </a:r>
                      <a:r>
                        <a:rPr lang="en-US" sz="1100" baseline="0" dirty="0" smtClean="0">
                          <a:latin typeface="Calibri"/>
                          <a:ea typeface="Calibri"/>
                          <a:cs typeface="Times New Roman"/>
                        </a:rPr>
                        <a:t> </a:t>
                      </a:r>
                      <a:r>
                        <a:rPr lang="en-US" sz="1100" baseline="0" dirty="0" smtClean="0">
                          <a:latin typeface="Calibri"/>
                          <a:ea typeface="Calibri"/>
                          <a:cs typeface="Times New Roman"/>
                        </a:rPr>
                        <a:t>utensil.</a:t>
                      </a:r>
                      <a:endParaRPr lang="en-US" sz="1100" baseline="0" dirty="0" smtClean="0">
                        <a:latin typeface="Calibri"/>
                        <a:ea typeface="Calibri"/>
                        <a:cs typeface="Times New Roman"/>
                      </a:endParaRPr>
                    </a:p>
                    <a:p>
                      <a:pPr marL="0" marR="0" algn="l">
                        <a:lnSpc>
                          <a:spcPct val="115000"/>
                        </a:lnSpc>
                        <a:spcBef>
                          <a:spcPts val="0"/>
                        </a:spcBef>
                        <a:spcAft>
                          <a:spcPts val="0"/>
                        </a:spcAft>
                      </a:pPr>
                      <a:r>
                        <a:rPr lang="en-US" sz="1100" baseline="0" dirty="0" smtClean="0">
                          <a:latin typeface="Calibri"/>
                          <a:ea typeface="Calibri"/>
                          <a:cs typeface="Times New Roman"/>
                        </a:rPr>
                        <a:t>c) In agriculture sector distribution of Tractor/Power Tiller/Hand Sprayer/D.E. Pump Set</a:t>
                      </a:r>
                      <a:endParaRPr lang="en-US" sz="1100" dirty="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smtClean="0">
                          <a:latin typeface="Calibri"/>
                          <a:ea typeface="Calibri"/>
                          <a:cs typeface="Times New Roman"/>
                        </a:rPr>
                        <a:t>1. Generate employment/ self-employment </a:t>
                      </a:r>
                    </a:p>
                    <a:p>
                      <a:pPr marL="0" marR="0" algn="l">
                        <a:lnSpc>
                          <a:spcPct val="115000"/>
                        </a:lnSpc>
                        <a:spcBef>
                          <a:spcPts val="0"/>
                        </a:spcBef>
                        <a:spcAft>
                          <a:spcPts val="0"/>
                        </a:spcAft>
                      </a:pPr>
                      <a:r>
                        <a:rPr lang="en-US" sz="1100" dirty="0" smtClean="0">
                          <a:latin typeface="Calibri"/>
                          <a:ea typeface="Calibri"/>
                          <a:cs typeface="Times New Roman"/>
                        </a:rPr>
                        <a:t>2. Increase the</a:t>
                      </a:r>
                      <a:r>
                        <a:rPr lang="en-US" sz="1100" baseline="0" dirty="0" smtClean="0">
                          <a:latin typeface="Calibri"/>
                          <a:ea typeface="Calibri"/>
                          <a:cs typeface="Times New Roman"/>
                        </a:rPr>
                        <a:t> </a:t>
                      </a:r>
                      <a:r>
                        <a:rPr lang="en-US" sz="1100" dirty="0" smtClean="0">
                          <a:latin typeface="Calibri"/>
                          <a:ea typeface="Calibri"/>
                          <a:cs typeface="Times New Roman"/>
                        </a:rPr>
                        <a:t>per</a:t>
                      </a:r>
                      <a:r>
                        <a:rPr lang="en-US" sz="1100" baseline="0" dirty="0" smtClean="0">
                          <a:latin typeface="Calibri"/>
                          <a:ea typeface="Calibri"/>
                          <a:cs typeface="Times New Roman"/>
                        </a:rPr>
                        <a:t> capita income.</a:t>
                      </a:r>
                      <a:endParaRPr lang="en-US" sz="1100" dirty="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Calibri"/>
                          <a:ea typeface="Calibri"/>
                          <a:cs typeface="Times New Roman"/>
                        </a:rPr>
                        <a:t>Central and State Govt.</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Calibri"/>
                          <a:ea typeface="Calibri"/>
                          <a:cs typeface="Times New Roman"/>
                        </a:rPr>
                        <a:t>WMD </a:t>
                      </a:r>
                      <a:r>
                        <a:rPr lang="en-US" sz="1100" dirty="0" err="1">
                          <a:latin typeface="Calibri"/>
                          <a:ea typeface="Calibri"/>
                          <a:cs typeface="Times New Roman"/>
                        </a:rPr>
                        <a:t>Deptt</a:t>
                      </a:r>
                      <a:r>
                        <a:rPr lang="en-US" sz="1100" dirty="0">
                          <a:latin typeface="Calibri"/>
                          <a:ea typeface="Calibri"/>
                          <a:cs typeface="Times New Roman"/>
                        </a:rPr>
                        <a:t>.</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latin typeface="+mn-lt"/>
                          <a:ea typeface="Calibri"/>
                          <a:cs typeface="Times New Roman"/>
                        </a:rPr>
                        <a:t>100% achievement by 2030</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905000"/>
            <a:ext cx="8229600" cy="2438400"/>
          </a:xfrm>
        </p:spPr>
        <p:txBody>
          <a:bodyPr>
            <a:noAutofit/>
          </a:bodyPr>
          <a:lstStyle/>
          <a:p>
            <a:r>
              <a:rPr lang="en-US" sz="8000" dirty="0" smtClean="0"/>
              <a:t>THANK YOU</a:t>
            </a:r>
            <a:endParaRPr lang="en-US"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487362"/>
          </a:xfrm>
        </p:spPr>
        <p:txBody>
          <a:bodyPr>
            <a:noAutofit/>
          </a:bodyPr>
          <a:lstStyle/>
          <a:p>
            <a:r>
              <a:rPr lang="en-US" sz="2800" b="1" u="sng" dirty="0" smtClean="0"/>
              <a:t>STRATEGY PAPERS AND ACTION PLAN (SPAP) FOR SDGS</a:t>
            </a:r>
            <a:endParaRPr lang="en-US" sz="2800" dirty="0"/>
          </a:p>
        </p:txBody>
      </p:sp>
      <p:sp>
        <p:nvSpPr>
          <p:cNvPr id="4" name="Title 1"/>
          <p:cNvSpPr txBox="1">
            <a:spLocks/>
          </p:cNvSpPr>
          <p:nvPr/>
        </p:nvSpPr>
        <p:spPr>
          <a:xfrm>
            <a:off x="457200" y="990600"/>
            <a:ext cx="8458200" cy="5638800"/>
          </a:xfrm>
          <a:prstGeom prst="rect">
            <a:avLst/>
          </a:prstGeom>
        </p:spPr>
        <p:txBody>
          <a:bodyPr vert="horz" lIns="91440" tIns="45720" rIns="91440" bIns="45720" rtlCol="0" anchor="ctr">
            <a:normAutofit fontScale="82500" lnSpcReduction="10000"/>
          </a:bodyPr>
          <a:lstStyle/>
          <a:p>
            <a:pPr marL="857250" indent="-857250" algn="just">
              <a:buAutoNum type="romanUcPeriod"/>
            </a:pPr>
            <a:r>
              <a:rPr lang="en-US" sz="4400" b="1" dirty="0" smtClean="0"/>
              <a:t>Mandate </a:t>
            </a:r>
            <a:r>
              <a:rPr lang="en-US" sz="4400" b="1" dirty="0"/>
              <a:t>:</a:t>
            </a:r>
            <a:r>
              <a:rPr lang="en-US" sz="4400" dirty="0"/>
              <a:t> To formulate and execute schemes for the welfare of the backward notified religious minority communities including linguistic minorities, to enable these communities to be at par with the mainstream with preferences being given to the occupational groups and women. To formulate schemes to promote self-employment &amp; other ventures for the benefit of minorities. </a:t>
            </a:r>
            <a:endParaRPr lang="en-US" sz="4400" dirty="0" smtClean="0"/>
          </a:p>
          <a:p>
            <a:pPr marL="857250" indent="-857250" algn="just"/>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304800"/>
            <a:ext cx="8686800" cy="6248400"/>
          </a:xfrm>
          <a:prstGeom prst="rect">
            <a:avLst/>
          </a:prstGeom>
        </p:spPr>
        <p:txBody>
          <a:bodyPr vert="horz" lIns="91440" tIns="45720" rIns="91440" bIns="45720" rtlCol="0" anchor="ctr">
            <a:normAutofit fontScale="97500"/>
          </a:bodyPr>
          <a:lstStyle/>
          <a:p>
            <a:pPr marL="857250" indent="-857250" algn="just"/>
            <a:endParaRPr lang="en-US" sz="4400" dirty="0"/>
          </a:p>
        </p:txBody>
      </p:sp>
      <p:sp>
        <p:nvSpPr>
          <p:cNvPr id="6" name="Rectangle 5"/>
          <p:cNvSpPr/>
          <p:nvPr/>
        </p:nvSpPr>
        <p:spPr>
          <a:xfrm>
            <a:off x="381000" y="838200"/>
            <a:ext cx="8458200" cy="4678204"/>
          </a:xfrm>
          <a:prstGeom prst="rect">
            <a:avLst/>
          </a:prstGeom>
        </p:spPr>
        <p:txBody>
          <a:bodyPr wrap="square">
            <a:spAutoFit/>
          </a:bodyPr>
          <a:lstStyle/>
          <a:p>
            <a:r>
              <a:rPr lang="en-US" sz="2800" b="1" dirty="0" smtClean="0"/>
              <a:t>II.</a:t>
            </a:r>
            <a:r>
              <a:rPr lang="en-US" sz="2700" b="1" dirty="0" smtClean="0"/>
              <a:t>	Organizations/Directorates under the Department :</a:t>
            </a:r>
            <a:endParaRPr lang="en-US" sz="2700" dirty="0" smtClean="0"/>
          </a:p>
          <a:p>
            <a:pPr lvl="0" algn="just">
              <a:buFont typeface="Wingdings" pitchFamily="2" charset="2"/>
              <a:buChar char="Ø"/>
            </a:pPr>
            <a:r>
              <a:rPr lang="en-US" sz="2700" dirty="0" smtClean="0"/>
              <a:t>  Directorate of Char Areas Development Assam.</a:t>
            </a:r>
          </a:p>
          <a:p>
            <a:pPr lvl="0" algn="just">
              <a:buFont typeface="Wingdings" pitchFamily="2" charset="2"/>
              <a:buChar char="Ø"/>
            </a:pPr>
            <a:r>
              <a:rPr lang="en-US" sz="2700" dirty="0" smtClean="0"/>
              <a:t>  Assam Minorities Development Board.</a:t>
            </a:r>
          </a:p>
          <a:p>
            <a:pPr lvl="0" algn="just">
              <a:buFont typeface="Wingdings" pitchFamily="2" charset="2"/>
              <a:buChar char="Ø"/>
            </a:pPr>
            <a:r>
              <a:rPr lang="en-US" sz="2700" dirty="0" smtClean="0"/>
              <a:t>  Assam Minorities Development &amp; Finance Corporation Ltd.</a:t>
            </a:r>
          </a:p>
          <a:p>
            <a:pPr lvl="0" algn="just">
              <a:buFont typeface="Wingdings" pitchFamily="2" charset="2"/>
              <a:buChar char="Ø"/>
            </a:pPr>
            <a:r>
              <a:rPr lang="en-US" sz="2700" dirty="0" smtClean="0"/>
              <a:t>  Assam State Commission for Minorities.</a:t>
            </a:r>
          </a:p>
          <a:p>
            <a:pPr lvl="0" algn="just">
              <a:buFont typeface="Wingdings" pitchFamily="2" charset="2"/>
              <a:buChar char="Ø"/>
            </a:pPr>
            <a:r>
              <a:rPr lang="en-US" sz="2700" dirty="0" smtClean="0"/>
              <a:t>  Assam Board of </a:t>
            </a:r>
            <a:r>
              <a:rPr lang="en-US" sz="2700" dirty="0" err="1" smtClean="0"/>
              <a:t>Wakf</a:t>
            </a:r>
            <a:r>
              <a:rPr lang="en-US" sz="2700" dirty="0" smtClean="0"/>
              <a:t>.</a:t>
            </a:r>
          </a:p>
          <a:p>
            <a:pPr lvl="0" algn="just">
              <a:buFont typeface="Wingdings" pitchFamily="2" charset="2"/>
              <a:buChar char="Ø"/>
            </a:pPr>
            <a:r>
              <a:rPr lang="en-US" sz="2700" dirty="0" smtClean="0"/>
              <a:t>  Joint State </a:t>
            </a:r>
            <a:r>
              <a:rPr lang="en-US" sz="2700" dirty="0" err="1" smtClean="0"/>
              <a:t>Haj</a:t>
            </a:r>
            <a:r>
              <a:rPr lang="en-US" sz="2700" dirty="0" smtClean="0"/>
              <a:t> Committee.</a:t>
            </a:r>
          </a:p>
          <a:p>
            <a:pPr lvl="0" algn="just">
              <a:buFont typeface="Wingdings" pitchFamily="2" charset="2"/>
              <a:buChar char="Ø"/>
            </a:pPr>
            <a:r>
              <a:rPr lang="en-US" sz="2700" dirty="0" smtClean="0"/>
              <a:t>  Assam Linguistic Minorities &amp; Development Board.</a:t>
            </a:r>
          </a:p>
          <a:p>
            <a:pPr lvl="0" algn="just">
              <a:buFont typeface="Wingdings" pitchFamily="2" charset="2"/>
              <a:buChar char="Ø"/>
            </a:pPr>
            <a:r>
              <a:rPr lang="en-US" sz="2700" dirty="0" smtClean="0"/>
              <a:t>  Assam Minorities Development Council (including linguistic minorities).</a:t>
            </a:r>
            <a:endParaRPr lang="en-US" sz="27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943600"/>
          </a:xfrm>
        </p:spPr>
        <p:txBody>
          <a:bodyPr/>
          <a:lstStyle/>
          <a:p>
            <a:pPr>
              <a:buNone/>
            </a:pPr>
            <a:r>
              <a:rPr lang="en-US" b="1" dirty="0"/>
              <a:t>III.	Goals with which the department feels associated :</a:t>
            </a:r>
            <a:endParaRPr lang="en-US" dirty="0"/>
          </a:p>
          <a:p>
            <a:pPr>
              <a:buFont typeface="Wingdings" pitchFamily="2" charset="2"/>
              <a:buChar char="Ø"/>
            </a:pPr>
            <a:r>
              <a:rPr lang="en-US" dirty="0" smtClean="0"/>
              <a:t>Goal-4 </a:t>
            </a:r>
            <a:r>
              <a:rPr lang="en-US" dirty="0"/>
              <a:t>Quality Education (4.1, 4.2, 4.3, 4.5, 4.6, </a:t>
            </a:r>
            <a:r>
              <a:rPr lang="en-US" dirty="0" smtClean="0"/>
              <a:t>4.a)</a:t>
            </a:r>
            <a:endParaRPr lang="en-US" dirty="0" smtClean="0"/>
          </a:p>
          <a:p>
            <a:pPr>
              <a:buFont typeface="Wingdings" pitchFamily="2" charset="2"/>
              <a:buChar char="Ø"/>
            </a:pPr>
            <a:r>
              <a:rPr lang="en-US" dirty="0" smtClean="0"/>
              <a:t>Goal-5 Gender Equality (5.1)</a:t>
            </a:r>
            <a:endParaRPr lang="en-US" dirty="0"/>
          </a:p>
          <a:p>
            <a:pPr>
              <a:buFont typeface="Wingdings" pitchFamily="2" charset="2"/>
              <a:buChar char="Ø"/>
            </a:pPr>
            <a:r>
              <a:rPr lang="en-US" dirty="0" smtClean="0"/>
              <a:t> Goal-8 </a:t>
            </a:r>
            <a:r>
              <a:rPr lang="en-US" dirty="0"/>
              <a:t>Decent work and economic growth </a:t>
            </a:r>
            <a:r>
              <a:rPr lang="en-US" dirty="0" smtClean="0"/>
              <a:t>(8.1)</a:t>
            </a:r>
          </a:p>
          <a:p>
            <a:pPr>
              <a:buFont typeface="Wingdings" pitchFamily="2" charset="2"/>
              <a:buChar char="Ø"/>
            </a:pPr>
            <a:endParaRPr lang="en-US" dirty="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458200" cy="6096000"/>
          </a:xfrm>
        </p:spPr>
        <p:txBody>
          <a:bodyPr>
            <a:normAutofit fontScale="70000" lnSpcReduction="20000"/>
          </a:bodyPr>
          <a:lstStyle/>
          <a:p>
            <a:pPr algn="just">
              <a:buNone/>
            </a:pPr>
            <a:r>
              <a:rPr lang="en-US" b="1" dirty="0" smtClean="0"/>
              <a:t>IV. Existing </a:t>
            </a:r>
            <a:r>
              <a:rPr lang="en-US" b="1" dirty="0"/>
              <a:t>scheme of the department which can serve </a:t>
            </a:r>
            <a:r>
              <a:rPr lang="en-US" b="1" dirty="0" smtClean="0"/>
              <a:t>the </a:t>
            </a:r>
            <a:r>
              <a:rPr lang="en-US" b="1" dirty="0"/>
              <a:t>purpose of SDG and schemes requiring modification :</a:t>
            </a:r>
            <a:endParaRPr lang="en-US" dirty="0"/>
          </a:p>
          <a:p>
            <a:pPr lvl="0">
              <a:buFont typeface="Wingdings" pitchFamily="2" charset="2"/>
              <a:buChar char="Ø"/>
            </a:pPr>
            <a:r>
              <a:rPr lang="en-US" dirty="0"/>
              <a:t>Agricultural &amp; allied i.e. distribution of seeds, Power Tiller, Tractors, Hand Sprayer, 5 HP Diesel Engine Power Pump.</a:t>
            </a:r>
          </a:p>
          <a:p>
            <a:pPr lvl="0">
              <a:buFont typeface="Wingdings" pitchFamily="2" charset="2"/>
              <a:buChar char="Ø"/>
            </a:pPr>
            <a:r>
              <a:rPr lang="en-US" dirty="0"/>
              <a:t>Drinking Water Facility – installation of Hand Tube Wells.</a:t>
            </a:r>
          </a:p>
          <a:p>
            <a:pPr lvl="0">
              <a:buFont typeface="Wingdings" pitchFamily="2" charset="2"/>
              <a:buChar char="Ø"/>
            </a:pPr>
            <a:r>
              <a:rPr lang="en-US" dirty="0"/>
              <a:t>Education – construction of ACR/Utility rooms/Girls Common Rooms/Science Lab./Toilet units in school specially girls school.</a:t>
            </a:r>
          </a:p>
          <a:p>
            <a:pPr lvl="0">
              <a:buFont typeface="Wingdings" pitchFamily="2" charset="2"/>
              <a:buChar char="Ø"/>
            </a:pPr>
            <a:r>
              <a:rPr lang="en-US" dirty="0"/>
              <a:t>Employment generation – Distribution of By-cycle with fish selling utensils, Distribution of 3 wheeler Auto Van/Tata Sumo, GNM/ANM Training, Airhostess &amp; Hospitality Management Training, Automobile Technician Training, sponsoring </a:t>
            </a:r>
            <a:r>
              <a:rPr lang="en-US" dirty="0" err="1"/>
              <a:t>D.Pharm</a:t>
            </a:r>
            <a:r>
              <a:rPr lang="en-US" dirty="0"/>
              <a:t>/</a:t>
            </a:r>
            <a:r>
              <a:rPr lang="en-US" dirty="0" err="1"/>
              <a:t>B.Bharm</a:t>
            </a:r>
            <a:r>
              <a:rPr lang="en-US" dirty="0"/>
              <a:t>/DMLT/Diploma in Physiotherapy/B.Sc. Nursing Courses</a:t>
            </a:r>
            <a:r>
              <a:rPr lang="en-US" dirty="0" smtClean="0"/>
              <a:t>.</a:t>
            </a:r>
          </a:p>
          <a:p>
            <a:pPr>
              <a:buFont typeface="Wingdings" pitchFamily="2" charset="2"/>
              <a:buChar char="Ø"/>
            </a:pPr>
            <a:r>
              <a:rPr lang="en-US" dirty="0"/>
              <a:t>Coaching – Free coaching for entrance exams for engineering/Medical, Coaching for Combined Competitive Exams like ACS/APSC/</a:t>
            </a:r>
            <a:r>
              <a:rPr lang="en-US" dirty="0" err="1"/>
              <a:t>Rly</a:t>
            </a:r>
            <a:r>
              <a:rPr lang="en-US" dirty="0"/>
              <a:t>. recruitment </a:t>
            </a:r>
            <a:r>
              <a:rPr lang="en-US" dirty="0" smtClean="0"/>
              <a:t>etc.</a:t>
            </a:r>
          </a:p>
          <a:p>
            <a:pPr algn="just">
              <a:buNone/>
            </a:pPr>
            <a:r>
              <a:rPr lang="en-US" dirty="0" smtClean="0"/>
              <a:t>	The present schemes of the department are well thought and worked out schemes and as such they shall serve the purpose of SDG. As of now, the scheme do not require any modification but scope shall be left for their modifications in near future as and when required during the process of implementation for achieving the ultimate goals.</a:t>
            </a:r>
            <a:endParaRPr lang="en-US" dirty="0"/>
          </a:p>
          <a:p>
            <a:pPr lvl="0">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458200" cy="5715000"/>
          </a:xfrm>
        </p:spPr>
        <p:txBody>
          <a:bodyPr>
            <a:normAutofit fontScale="92500"/>
          </a:bodyPr>
          <a:lstStyle/>
          <a:p>
            <a:pPr>
              <a:buNone/>
            </a:pPr>
            <a:r>
              <a:rPr lang="en-US" b="1" dirty="0"/>
              <a:t>V.	</a:t>
            </a:r>
            <a:r>
              <a:rPr lang="en-US" b="1" dirty="0" smtClean="0"/>
              <a:t> Details </a:t>
            </a:r>
            <a:r>
              <a:rPr lang="en-US" b="1" dirty="0"/>
              <a:t>assessment of fund requirement is being worked out.</a:t>
            </a:r>
            <a:endParaRPr lang="en-US" dirty="0"/>
          </a:p>
          <a:p>
            <a:pPr algn="just">
              <a:buNone/>
            </a:pPr>
            <a:r>
              <a:rPr lang="en-US" b="1" dirty="0" smtClean="0"/>
              <a:t>VI. Principle </a:t>
            </a:r>
            <a:r>
              <a:rPr lang="en-US" b="1" dirty="0"/>
              <a:t>of Back Casting followed in the preparation of SPAP</a:t>
            </a:r>
            <a:r>
              <a:rPr lang="en-US" dirty="0"/>
              <a:t> – During the 5 (five) nos. of Blocks of 3 (three) years period from 2016 to 2030, 20% of the total fund requirement shall be used.</a:t>
            </a:r>
          </a:p>
          <a:p>
            <a:pPr algn="just">
              <a:buNone/>
            </a:pPr>
            <a:r>
              <a:rPr lang="en-US" b="1" dirty="0" smtClean="0"/>
              <a:t>VII. Present </a:t>
            </a:r>
            <a:r>
              <a:rPr lang="en-US" b="1" dirty="0"/>
              <a:t>Status</a:t>
            </a:r>
            <a:r>
              <a:rPr lang="en-US" dirty="0"/>
              <a:t> – For the socio-economic development &amp; </a:t>
            </a:r>
            <a:r>
              <a:rPr lang="en-US" dirty="0" err="1"/>
              <a:t>upliftment</a:t>
            </a:r>
            <a:r>
              <a:rPr lang="en-US" dirty="0"/>
              <a:t> amongst the minority community, the WMD </a:t>
            </a:r>
            <a:r>
              <a:rPr lang="en-US" dirty="0" err="1"/>
              <a:t>Deptt</a:t>
            </a:r>
            <a:r>
              <a:rPr lang="en-US" dirty="0"/>
              <a:t>. through its limited resources has been taking up a </a:t>
            </a:r>
            <a:r>
              <a:rPr lang="en-US" dirty="0" smtClean="0"/>
              <a:t>number </a:t>
            </a:r>
            <a:r>
              <a:rPr lang="en-US" dirty="0"/>
              <a:t>of schemes </a:t>
            </a:r>
            <a:r>
              <a:rPr lang="en-US" dirty="0" smtClean="0"/>
              <a:t>though </a:t>
            </a:r>
            <a:r>
              <a:rPr lang="en-US" dirty="0"/>
              <a:t>not full fledged ones.</a:t>
            </a:r>
          </a:p>
          <a:p>
            <a:pP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82000" cy="6324600"/>
          </a:xfrm>
        </p:spPr>
        <p:txBody>
          <a:bodyPr>
            <a:noAutofit/>
          </a:bodyPr>
          <a:lstStyle/>
          <a:p>
            <a:pPr algn="l"/>
            <a:r>
              <a:rPr lang="en-US" sz="2500" dirty="0" smtClean="0"/>
              <a:t>	</a:t>
            </a:r>
            <a:r>
              <a:rPr lang="en-US" sz="2900" dirty="0" smtClean="0"/>
              <a:t>The </a:t>
            </a:r>
            <a:r>
              <a:rPr lang="en-US" sz="2900" dirty="0"/>
              <a:t>department under the Central Govt. scheme of MSDP has been able to create the following </a:t>
            </a:r>
            <a:r>
              <a:rPr lang="en-US" sz="2900" dirty="0" smtClean="0"/>
              <a:t>major assets </a:t>
            </a:r>
            <a:r>
              <a:rPr lang="en-US" sz="2900" dirty="0"/>
              <a:t>as a gap filling &amp; support to the education department – </a:t>
            </a:r>
            <a:br>
              <a:rPr lang="en-US" sz="2900" dirty="0"/>
            </a:br>
            <a:r>
              <a:rPr lang="en-US" sz="2900" dirty="0" smtClean="0"/>
              <a:t>				   </a:t>
            </a:r>
            <a:r>
              <a:rPr lang="en-US" sz="2900" b="1" u="sng" dirty="0" smtClean="0"/>
              <a:t>Sanctioned</a:t>
            </a:r>
            <a:r>
              <a:rPr lang="en-US" sz="2900" dirty="0" smtClean="0"/>
              <a:t>     </a:t>
            </a:r>
            <a:r>
              <a:rPr lang="en-US" sz="2900" b="1" u="sng" dirty="0" smtClean="0"/>
              <a:t>Completed</a:t>
            </a:r>
            <a:r>
              <a:rPr lang="en-US" sz="2900" dirty="0" smtClean="0"/>
              <a:t/>
            </a:r>
            <a:br>
              <a:rPr lang="en-US" sz="2900" dirty="0" smtClean="0"/>
            </a:br>
            <a:r>
              <a:rPr lang="en-US" sz="2900" dirty="0" smtClean="0"/>
              <a:t>Additional </a:t>
            </a:r>
            <a:r>
              <a:rPr lang="en-US" sz="2900" dirty="0"/>
              <a:t>Class </a:t>
            </a:r>
            <a:r>
              <a:rPr lang="en-US" sz="2900" dirty="0" smtClean="0"/>
              <a:t>Room    -   3091 </a:t>
            </a:r>
            <a:r>
              <a:rPr lang="en-US" sz="2900" dirty="0"/>
              <a:t>Nos</a:t>
            </a:r>
            <a:r>
              <a:rPr lang="en-US" sz="2900" dirty="0" smtClean="0"/>
              <a:t>.      1403 Nos.</a:t>
            </a:r>
            <a:r>
              <a:rPr lang="en-US" sz="2900" dirty="0"/>
              <a:t/>
            </a:r>
            <a:br>
              <a:rPr lang="en-US" sz="2900" dirty="0"/>
            </a:br>
            <a:r>
              <a:rPr lang="en-US" sz="2900" dirty="0" smtClean="0"/>
              <a:t>Hostels </a:t>
            </a:r>
            <a:r>
              <a:rPr lang="en-US" sz="2900" dirty="0"/>
              <a:t>			</a:t>
            </a:r>
            <a:r>
              <a:rPr lang="en-US" sz="2900" dirty="0" smtClean="0"/>
              <a:t>-   38 </a:t>
            </a:r>
            <a:r>
              <a:rPr lang="en-US" sz="2900" dirty="0"/>
              <a:t>Nos</a:t>
            </a:r>
            <a:r>
              <a:rPr lang="en-US" sz="2900" dirty="0" smtClean="0"/>
              <a:t>.	       2 Nos.</a:t>
            </a:r>
            <a:r>
              <a:rPr lang="en-US" sz="2900" dirty="0"/>
              <a:t/>
            </a:r>
            <a:br>
              <a:rPr lang="en-US" sz="2900" dirty="0"/>
            </a:br>
            <a:r>
              <a:rPr lang="en-US" sz="2900" dirty="0" smtClean="0"/>
              <a:t>ITI</a:t>
            </a:r>
            <a:r>
              <a:rPr lang="en-US" sz="2900" dirty="0"/>
              <a:t>				</a:t>
            </a:r>
            <a:r>
              <a:rPr lang="en-US" sz="2900" dirty="0" smtClean="0"/>
              <a:t>-   15 </a:t>
            </a:r>
            <a:r>
              <a:rPr lang="en-US" sz="2900" dirty="0"/>
              <a:t>Nos</a:t>
            </a:r>
            <a:r>
              <a:rPr lang="en-US" sz="2900" dirty="0" smtClean="0"/>
              <a:t>.	       Nil</a:t>
            </a:r>
            <a:r>
              <a:rPr lang="en-US" sz="2900" dirty="0"/>
              <a:t/>
            </a:r>
            <a:br>
              <a:rPr lang="en-US" sz="2900" dirty="0"/>
            </a:br>
            <a:r>
              <a:rPr lang="en-US" sz="2900" dirty="0" smtClean="0"/>
              <a:t>Polytechnic</a:t>
            </a:r>
            <a:r>
              <a:rPr lang="en-US" sz="2900" dirty="0"/>
              <a:t>	 	</a:t>
            </a:r>
            <a:r>
              <a:rPr lang="en-US" sz="2900" dirty="0" smtClean="0"/>
              <a:t>     	-</a:t>
            </a:r>
            <a:r>
              <a:rPr lang="en-US" sz="2900" dirty="0"/>
              <a:t> </a:t>
            </a:r>
            <a:r>
              <a:rPr lang="en-US" sz="2900" dirty="0" smtClean="0"/>
              <a:t>  01 </a:t>
            </a:r>
            <a:r>
              <a:rPr lang="en-US" sz="2900" dirty="0"/>
              <a:t>No</a:t>
            </a:r>
            <a:r>
              <a:rPr lang="en-US" sz="2900" dirty="0" smtClean="0"/>
              <a:t>.	       Nil</a:t>
            </a:r>
            <a:r>
              <a:rPr lang="en-US" sz="2900" dirty="0"/>
              <a:t/>
            </a:r>
            <a:br>
              <a:rPr lang="en-US" sz="2900" dirty="0"/>
            </a:br>
            <a:r>
              <a:rPr lang="en-US" sz="2900" dirty="0"/>
              <a:t>	Further, through Govt. of India schemes of Pre-</a:t>
            </a:r>
            <a:r>
              <a:rPr lang="en-US" sz="2900" dirty="0" err="1"/>
              <a:t>Matric</a:t>
            </a:r>
            <a:r>
              <a:rPr lang="en-US" sz="2900" dirty="0"/>
              <a:t>, Post-</a:t>
            </a:r>
            <a:r>
              <a:rPr lang="en-US" sz="2900" dirty="0" err="1"/>
              <a:t>Matric</a:t>
            </a:r>
            <a:r>
              <a:rPr lang="en-US" sz="2900" dirty="0"/>
              <a:t> and Merit-cum-Means scholarships, financial support are being extended to the poor minority students with 30% reservation for girls</a:t>
            </a:r>
            <a:r>
              <a:rPr lang="en-US" sz="2900" dirty="0" smtClean="0"/>
              <a:t>.</a:t>
            </a:r>
            <a:r>
              <a:rPr lang="en-US" sz="3200" dirty="0"/>
              <a:t/>
            </a:r>
            <a:br>
              <a:rPr lang="en-US" sz="3200" dirty="0"/>
            </a:br>
            <a:endParaRPr lang="en-US" sz="25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5867400"/>
          </a:xfrm>
        </p:spPr>
        <p:txBody>
          <a:bodyPr>
            <a:normAutofit fontScale="90000"/>
          </a:bodyPr>
          <a:lstStyle/>
          <a:p>
            <a:pPr algn="just"/>
            <a:r>
              <a:rPr lang="en-US" sz="3200" dirty="0" smtClean="0"/>
              <a:t>	No form of discrimination against girls &amp; women made. In fact preference has been given to girls through schemes like GNM, ANM, Air Hostess &amp; Hospitality, Beautician Training </a:t>
            </a:r>
            <a:r>
              <a:rPr lang="en-US" sz="3200" dirty="0" err="1" smtClean="0"/>
              <a:t>Cources</a:t>
            </a:r>
            <a:r>
              <a:rPr lang="en-US" sz="3200" dirty="0" smtClean="0"/>
              <a:t>. Moreover, the scholarship schemes of Pre-</a:t>
            </a:r>
            <a:r>
              <a:rPr lang="en-US" sz="3200" dirty="0" err="1" smtClean="0"/>
              <a:t>Matric</a:t>
            </a:r>
            <a:r>
              <a:rPr lang="en-US" sz="3200" dirty="0" smtClean="0"/>
              <a:t>/Post-</a:t>
            </a:r>
            <a:r>
              <a:rPr lang="en-US" sz="3200" dirty="0" err="1" smtClean="0"/>
              <a:t>Matric</a:t>
            </a:r>
            <a:r>
              <a:rPr lang="en-US" sz="3200" dirty="0" smtClean="0"/>
              <a:t>/ Merit-cum-Means has 30% reservation for girls.</a:t>
            </a:r>
            <a:br>
              <a:rPr lang="en-US" sz="3200" dirty="0" smtClean="0"/>
            </a:br>
            <a:r>
              <a:rPr lang="en-US" sz="3200" dirty="0" smtClean="0"/>
              <a:t/>
            </a:r>
            <a:br>
              <a:rPr lang="en-US" sz="3200" dirty="0" smtClean="0"/>
            </a:br>
            <a:r>
              <a:rPr lang="en-US" sz="3200" b="1" dirty="0" smtClean="0"/>
              <a:t> VIII.	Present gaps/challenges :</a:t>
            </a:r>
            <a:r>
              <a:rPr lang="en-US" sz="3200" dirty="0" smtClean="0"/>
              <a:t> The present efforts of the department are not sufficient for achieving the SDG Goals. Fund is the main constraint. On </a:t>
            </a:r>
            <a:r>
              <a:rPr lang="en-US" sz="3200" dirty="0" smtClean="0"/>
              <a:t>availability </a:t>
            </a:r>
            <a:r>
              <a:rPr lang="en-US" sz="3200" dirty="0" smtClean="0"/>
              <a:t>of sufficient fund from the Govt. planning for more such developmental schemes can be taken up/shall be taken up.</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04800" y="762000"/>
          <a:ext cx="8458200" cy="5867399"/>
        </p:xfrm>
        <a:graphic>
          <a:graphicData uri="http://schemas.openxmlformats.org/drawingml/2006/table">
            <a:tbl>
              <a:tblPr/>
              <a:tblGrid>
                <a:gridCol w="304800"/>
                <a:gridCol w="609600"/>
                <a:gridCol w="1752600"/>
                <a:gridCol w="914400"/>
                <a:gridCol w="1676400"/>
                <a:gridCol w="1423175"/>
                <a:gridCol w="621937"/>
                <a:gridCol w="621937"/>
                <a:gridCol w="533351"/>
              </a:tblGrid>
              <a:tr h="152035">
                <a:tc gridSpan="9">
                  <a:txBody>
                    <a:bodyPr/>
                    <a:lstStyle/>
                    <a:p>
                      <a:pPr marL="0" marR="0" algn="ctr">
                        <a:lnSpc>
                          <a:spcPct val="115000"/>
                        </a:lnSpc>
                        <a:spcBef>
                          <a:spcPts val="0"/>
                        </a:spcBef>
                        <a:spcAft>
                          <a:spcPts val="0"/>
                        </a:spcAft>
                      </a:pPr>
                      <a:r>
                        <a:rPr lang="en-US" sz="800" b="1" dirty="0">
                          <a:latin typeface="Calibri"/>
                          <a:ea typeface="Calibri"/>
                          <a:cs typeface="Times New Roman"/>
                        </a:rPr>
                        <a:t>Period 2016-19, 2019-22, 2022-25, 2025-28 and 2028-30</a:t>
                      </a:r>
                      <a:endParaRPr lang="en-US" sz="600" dirty="0">
                        <a:latin typeface="Calibri"/>
                        <a:ea typeface="Calibri"/>
                        <a:cs typeface="Times New Roman"/>
                      </a:endParaRP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09967">
                <a:tc>
                  <a:txBody>
                    <a:bodyPr/>
                    <a:lstStyle/>
                    <a:p>
                      <a:pPr marL="0" marR="0" algn="ctr">
                        <a:lnSpc>
                          <a:spcPct val="115000"/>
                        </a:lnSpc>
                        <a:spcBef>
                          <a:spcPts val="0"/>
                        </a:spcBef>
                        <a:spcAft>
                          <a:spcPts val="0"/>
                        </a:spcAft>
                      </a:pPr>
                      <a:r>
                        <a:rPr lang="en-US" sz="1000" b="1" dirty="0">
                          <a:latin typeface="Calibri"/>
                          <a:ea typeface="Calibri"/>
                          <a:cs typeface="Times New Roman"/>
                        </a:rPr>
                        <a:t>Sl. No.</a:t>
                      </a:r>
                      <a:endParaRPr lang="en-US" sz="1000" dirty="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latin typeface="Calibri"/>
                          <a:ea typeface="Calibri"/>
                          <a:cs typeface="Times New Roman"/>
                        </a:rPr>
                        <a:t>Goal</a:t>
                      </a:r>
                      <a:endParaRPr lang="en-US" sz="10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latin typeface="Calibri"/>
                          <a:ea typeface="Calibri"/>
                          <a:cs typeface="Times New Roman"/>
                        </a:rPr>
                        <a:t>Target of SDGs (169 targets)</a:t>
                      </a:r>
                      <a:endParaRPr lang="en-US" sz="10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latin typeface="Calibri"/>
                          <a:ea typeface="Calibri"/>
                          <a:cs typeface="Times New Roman"/>
                        </a:rPr>
                        <a:t>Target for the 3 years period</a:t>
                      </a:r>
                      <a:endParaRPr lang="en-US" sz="10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latin typeface="Calibri"/>
                          <a:ea typeface="Calibri"/>
                          <a:cs typeface="Times New Roman"/>
                        </a:rPr>
                        <a:t>Strategies</a:t>
                      </a:r>
                      <a:endParaRPr lang="en-US" sz="10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latin typeface="Calibri"/>
                          <a:ea typeface="Calibri"/>
                          <a:cs typeface="Times New Roman"/>
                        </a:rPr>
                        <a:t>Outcome Indicators</a:t>
                      </a:r>
                      <a:endParaRPr lang="en-US" sz="10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latin typeface="Calibri"/>
                          <a:ea typeface="Calibri"/>
                          <a:cs typeface="Times New Roman"/>
                        </a:rPr>
                        <a:t>Source of financing</a:t>
                      </a:r>
                      <a:endParaRPr lang="en-US" sz="10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latin typeface="Calibri"/>
                          <a:ea typeface="Calibri"/>
                          <a:cs typeface="Times New Roman"/>
                        </a:rPr>
                        <a:t>Implementing Department</a:t>
                      </a:r>
                      <a:endParaRPr lang="en-US" sz="10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latin typeface="Calibri"/>
                          <a:ea typeface="Calibri"/>
                          <a:cs typeface="Times New Roman"/>
                        </a:rPr>
                        <a:t>Achievement of the target</a:t>
                      </a:r>
                      <a:endParaRPr lang="en-US" sz="100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0237">
                <a:tc rowSpan="4">
                  <a:txBody>
                    <a:bodyPr/>
                    <a:lstStyle/>
                    <a:p>
                      <a:pPr marL="0" marR="0">
                        <a:lnSpc>
                          <a:spcPct val="115000"/>
                        </a:lnSpc>
                        <a:spcBef>
                          <a:spcPts val="0"/>
                        </a:spcBef>
                        <a:spcAft>
                          <a:spcPts val="0"/>
                        </a:spcAft>
                      </a:pPr>
                      <a:r>
                        <a:rPr lang="en-US" sz="1000">
                          <a:latin typeface="Calibri"/>
                          <a:ea typeface="Calibri"/>
                          <a:cs typeface="Times New Roman"/>
                        </a:rPr>
                        <a:t>4</a:t>
                      </a: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nSpc>
                          <a:spcPct val="115000"/>
                        </a:lnSpc>
                        <a:spcBef>
                          <a:spcPts val="0"/>
                        </a:spcBef>
                        <a:spcAft>
                          <a:spcPts val="0"/>
                        </a:spcAft>
                      </a:pPr>
                      <a:r>
                        <a:rPr lang="en-US" sz="1000" dirty="0">
                          <a:latin typeface="Calibri"/>
                          <a:ea typeface="Calibri"/>
                          <a:cs typeface="Times New Roman"/>
                        </a:rPr>
                        <a:t>Quality Education</a:t>
                      </a: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000" dirty="0">
                          <a:latin typeface="Calibri"/>
                          <a:ea typeface="Calibri"/>
                          <a:cs typeface="Times New Roman"/>
                        </a:rPr>
                        <a:t>4.1 By 2030, ensure that all girls and boys complete free, equitable and quality primary and secondary education leading to relevant effective learning outcomes</a:t>
                      </a: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Calibri"/>
                          <a:ea typeface="Calibri"/>
                          <a:cs typeface="Times New Roman"/>
                        </a:rPr>
                        <a:t>Cover 20% of minority dominated areas including char areas.</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Calibri"/>
                          <a:ea typeface="Calibri"/>
                          <a:cs typeface="Times New Roman"/>
                        </a:rPr>
                        <a:t>Awareness programme with counseling with the parents.  </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Calibri"/>
                          <a:ea typeface="Calibri"/>
                          <a:cs typeface="Times New Roman"/>
                        </a:rPr>
                        <a:t>Better enrollment &amp; attendance</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Calibri"/>
                          <a:ea typeface="Calibri"/>
                          <a:cs typeface="Times New Roman"/>
                        </a:rPr>
                        <a:t>Central and State Govt.</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Calibri"/>
                          <a:ea typeface="Calibri"/>
                          <a:cs typeface="Times New Roman"/>
                        </a:rPr>
                        <a:t>WMD </a:t>
                      </a:r>
                      <a:r>
                        <a:rPr lang="en-US" sz="1000" dirty="0" err="1">
                          <a:latin typeface="Calibri"/>
                          <a:ea typeface="Calibri"/>
                          <a:cs typeface="Times New Roman"/>
                        </a:rPr>
                        <a:t>Deptt</a:t>
                      </a:r>
                      <a:r>
                        <a:rPr lang="en-US" sz="1000" dirty="0">
                          <a:latin typeface="Calibri"/>
                          <a:ea typeface="Calibri"/>
                          <a:cs typeface="Times New Roman"/>
                        </a:rPr>
                        <a:t>.</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latin typeface="Calibri"/>
                          <a:ea typeface="Calibri"/>
                          <a:cs typeface="Times New Roman"/>
                        </a:rPr>
                        <a:t>100% achievement by 2030</a:t>
                      </a:r>
                      <a:endParaRPr lang="en-US" sz="1000" dirty="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0237">
                <a:tc vMerge="1">
                  <a:txBody>
                    <a:bodyPr/>
                    <a:lstStyle/>
                    <a:p>
                      <a:endParaRPr lang="en-US"/>
                    </a:p>
                  </a:txBody>
                  <a:tcPr/>
                </a:tc>
                <a:tc vMerge="1">
                  <a:txBody>
                    <a:bodyPr/>
                    <a:lstStyle/>
                    <a:p>
                      <a:endParaRPr lang="en-US"/>
                    </a:p>
                  </a:txBody>
                  <a:tcPr/>
                </a:tc>
                <a:tc>
                  <a:txBody>
                    <a:bodyPr/>
                    <a:lstStyle/>
                    <a:p>
                      <a:pPr marL="0" marR="0" algn="just">
                        <a:lnSpc>
                          <a:spcPct val="115000"/>
                        </a:lnSpc>
                        <a:spcBef>
                          <a:spcPts val="0"/>
                        </a:spcBef>
                        <a:spcAft>
                          <a:spcPts val="0"/>
                        </a:spcAft>
                      </a:pPr>
                      <a:r>
                        <a:rPr lang="en-US" sz="1000" dirty="0">
                          <a:latin typeface="Calibri"/>
                          <a:ea typeface="Calibri"/>
                          <a:cs typeface="Times New Roman"/>
                        </a:rPr>
                        <a:t>4.2 By 2030, ensure that all girls and boys have access to quality early childhood development, care and pre-primary education so that they are ready for primary education.</a:t>
                      </a: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Calibri"/>
                          <a:ea typeface="Calibri"/>
                          <a:cs typeface="Times New Roman"/>
                        </a:rPr>
                        <a:t>Cover 20% of minority dominated areas including char areas.</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000" dirty="0" smtClean="0">
                          <a:latin typeface="Calibri"/>
                          <a:ea typeface="Calibri"/>
                          <a:cs typeface="Times New Roman"/>
                        </a:rPr>
                        <a:t>1. Awareness </a:t>
                      </a:r>
                      <a:r>
                        <a:rPr lang="en-US" sz="1000" dirty="0">
                          <a:latin typeface="Calibri"/>
                          <a:ea typeface="Calibri"/>
                          <a:cs typeface="Times New Roman"/>
                        </a:rPr>
                        <a:t>programme with counseling with the parents.</a:t>
                      </a:r>
                    </a:p>
                    <a:p>
                      <a:pPr marL="0" marR="0" algn="just">
                        <a:lnSpc>
                          <a:spcPct val="115000"/>
                        </a:lnSpc>
                        <a:spcBef>
                          <a:spcPts val="0"/>
                        </a:spcBef>
                        <a:spcAft>
                          <a:spcPts val="0"/>
                        </a:spcAft>
                      </a:pPr>
                      <a:r>
                        <a:rPr lang="en-US" sz="1000" dirty="0" smtClean="0">
                          <a:latin typeface="Calibri"/>
                          <a:ea typeface="Calibri"/>
                          <a:cs typeface="Times New Roman"/>
                        </a:rPr>
                        <a:t>2. Setting </a:t>
                      </a:r>
                      <a:r>
                        <a:rPr lang="en-US" sz="1000" dirty="0">
                          <a:latin typeface="Calibri"/>
                          <a:ea typeface="Calibri"/>
                          <a:cs typeface="Times New Roman"/>
                        </a:rPr>
                        <a:t>up of centers for pre-school educations.  </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dirty="0" smtClean="0">
                          <a:latin typeface="Calibri"/>
                          <a:ea typeface="Calibri"/>
                          <a:cs typeface="Times New Roman"/>
                        </a:rPr>
                        <a:t>1. Pre-school </a:t>
                      </a:r>
                      <a:r>
                        <a:rPr lang="en-US" sz="1000" dirty="0">
                          <a:latin typeface="Calibri"/>
                          <a:ea typeface="Calibri"/>
                          <a:cs typeface="Times New Roman"/>
                        </a:rPr>
                        <a:t>education to the children 3-6 yrs. In all centers and early children care to below 3 years </a:t>
                      </a:r>
                      <a:r>
                        <a:rPr lang="en-US" sz="1000" dirty="0" err="1">
                          <a:latin typeface="Calibri"/>
                          <a:ea typeface="Calibri"/>
                          <a:cs typeface="Times New Roman"/>
                        </a:rPr>
                        <a:t>alongwith</a:t>
                      </a:r>
                      <a:r>
                        <a:rPr lang="en-US" sz="1000" dirty="0">
                          <a:latin typeface="Calibri"/>
                          <a:ea typeface="Calibri"/>
                          <a:cs typeface="Times New Roman"/>
                        </a:rPr>
                        <a:t> counseling.</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Calibri"/>
                          <a:ea typeface="Calibri"/>
                          <a:cs typeface="Times New Roman"/>
                        </a:rPr>
                        <a:t>Central and State Govt.</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Calibri"/>
                          <a:ea typeface="Calibri"/>
                          <a:cs typeface="Times New Roman"/>
                        </a:rPr>
                        <a:t>WMD Deptt.</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00" dirty="0" smtClean="0">
                          <a:latin typeface="+mn-lt"/>
                          <a:ea typeface="Calibri"/>
                          <a:cs typeface="Times New Roman"/>
                        </a:rPr>
                        <a:t>100% achievement by 2030</a:t>
                      </a:r>
                    </a:p>
                    <a:p>
                      <a:pPr marL="0" marR="0" algn="ctr">
                        <a:lnSpc>
                          <a:spcPct val="115000"/>
                        </a:lnSpc>
                        <a:spcBef>
                          <a:spcPts val="0"/>
                        </a:spcBef>
                        <a:spcAft>
                          <a:spcPts val="0"/>
                        </a:spcAft>
                      </a:pPr>
                      <a:endParaRPr lang="en-US" sz="1000" dirty="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4281">
                <a:tc vMerge="1">
                  <a:txBody>
                    <a:bodyPr/>
                    <a:lstStyle/>
                    <a:p>
                      <a:endParaRPr lang="en-US"/>
                    </a:p>
                  </a:txBody>
                  <a:tcPr/>
                </a:tc>
                <a:tc vMerge="1">
                  <a:txBody>
                    <a:bodyPr/>
                    <a:lstStyle/>
                    <a:p>
                      <a:endParaRPr lang="en-US"/>
                    </a:p>
                  </a:txBody>
                  <a:tcPr/>
                </a:tc>
                <a:tc>
                  <a:txBody>
                    <a:bodyPr/>
                    <a:lstStyle/>
                    <a:p>
                      <a:pPr marL="0" marR="0" algn="just">
                        <a:lnSpc>
                          <a:spcPct val="115000"/>
                        </a:lnSpc>
                        <a:spcBef>
                          <a:spcPts val="0"/>
                        </a:spcBef>
                        <a:spcAft>
                          <a:spcPts val="0"/>
                        </a:spcAft>
                      </a:pPr>
                      <a:r>
                        <a:rPr lang="en-US" sz="1000" dirty="0">
                          <a:latin typeface="Calibri"/>
                          <a:ea typeface="Calibri"/>
                          <a:cs typeface="Times New Roman"/>
                        </a:rPr>
                        <a:t>4.3 By 2030, ensure equal access for all women and men to affordable and quality technical, vocational and tertiary education, including university.</a:t>
                      </a: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Calibri"/>
                          <a:ea typeface="Calibri"/>
                          <a:cs typeface="Times New Roman"/>
                        </a:rPr>
                        <a:t>Cover 20% of minority dominated areas including char areas.</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smtClean="0">
                          <a:latin typeface="Calibri"/>
                          <a:ea typeface="Calibri"/>
                          <a:cs typeface="Times New Roman"/>
                        </a:rPr>
                        <a:t>1. Awareness </a:t>
                      </a:r>
                      <a:r>
                        <a:rPr lang="en-US" sz="1000" dirty="0">
                          <a:latin typeface="Calibri"/>
                          <a:ea typeface="Calibri"/>
                          <a:cs typeface="Times New Roman"/>
                        </a:rPr>
                        <a:t>programme with counseling with the parents. </a:t>
                      </a:r>
                    </a:p>
                    <a:p>
                      <a:pPr marL="0" marR="0">
                        <a:lnSpc>
                          <a:spcPct val="115000"/>
                        </a:lnSpc>
                        <a:spcBef>
                          <a:spcPts val="0"/>
                        </a:spcBef>
                        <a:spcAft>
                          <a:spcPts val="0"/>
                        </a:spcAft>
                      </a:pPr>
                      <a:r>
                        <a:rPr lang="en-US" sz="1000" dirty="0" smtClean="0">
                          <a:latin typeface="Calibri"/>
                          <a:ea typeface="Calibri"/>
                          <a:cs typeface="Times New Roman"/>
                        </a:rPr>
                        <a:t>2. Setting </a:t>
                      </a:r>
                      <a:r>
                        <a:rPr lang="en-US" sz="1000" dirty="0">
                          <a:latin typeface="Calibri"/>
                          <a:ea typeface="Calibri"/>
                          <a:cs typeface="Times New Roman"/>
                        </a:rPr>
                        <a:t>up of affordable &amp; quality technical &amp; vocational institutes. </a:t>
                      </a:r>
                    </a:p>
                    <a:p>
                      <a:pPr marL="0" marR="0">
                        <a:lnSpc>
                          <a:spcPct val="115000"/>
                        </a:lnSpc>
                        <a:spcBef>
                          <a:spcPts val="0"/>
                        </a:spcBef>
                        <a:spcAft>
                          <a:spcPts val="0"/>
                        </a:spcAft>
                      </a:pPr>
                      <a:r>
                        <a:rPr lang="en-US" sz="1000" dirty="0" smtClean="0">
                          <a:latin typeface="Calibri"/>
                          <a:ea typeface="Calibri"/>
                          <a:cs typeface="Times New Roman"/>
                        </a:rPr>
                        <a:t>3. Incentive </a:t>
                      </a:r>
                      <a:r>
                        <a:rPr lang="en-US" sz="1000" dirty="0">
                          <a:latin typeface="Calibri"/>
                          <a:ea typeface="Calibri"/>
                          <a:cs typeface="Times New Roman"/>
                        </a:rPr>
                        <a:t>through award of scholarships.</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Calibri"/>
                          <a:ea typeface="Calibri"/>
                          <a:cs typeface="Times New Roman"/>
                        </a:rPr>
                        <a:t>Expected that at-least 10% will be benefitted. </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Calibri"/>
                          <a:ea typeface="Calibri"/>
                          <a:cs typeface="Times New Roman"/>
                        </a:rPr>
                        <a:t>Central and State Govt.</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Calibri"/>
                          <a:ea typeface="Calibri"/>
                          <a:cs typeface="Times New Roman"/>
                        </a:rPr>
                        <a:t>WMD Deptt.</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00" dirty="0" smtClean="0">
                          <a:latin typeface="+mn-lt"/>
                          <a:ea typeface="Calibri"/>
                          <a:cs typeface="Times New Roman"/>
                        </a:rPr>
                        <a:t>100% achievement by 2030</a:t>
                      </a:r>
                    </a:p>
                    <a:p>
                      <a:pPr marL="0" marR="0" algn="ctr">
                        <a:lnSpc>
                          <a:spcPct val="115000"/>
                        </a:lnSpc>
                        <a:spcBef>
                          <a:spcPts val="0"/>
                        </a:spcBef>
                        <a:spcAft>
                          <a:spcPts val="0"/>
                        </a:spcAft>
                      </a:pPr>
                      <a:endParaRPr lang="en-US" sz="1000" dirty="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0642">
                <a:tc vMerge="1">
                  <a:txBody>
                    <a:bodyPr/>
                    <a:lstStyle/>
                    <a:p>
                      <a:endParaRPr lang="en-US"/>
                    </a:p>
                  </a:txBody>
                  <a:tcPr/>
                </a:tc>
                <a:tc vMerge="1">
                  <a:txBody>
                    <a:bodyPr/>
                    <a:lstStyle/>
                    <a:p>
                      <a:endParaRPr lang="en-US"/>
                    </a:p>
                  </a:txBody>
                  <a:tcPr/>
                </a:tc>
                <a:tc>
                  <a:txBody>
                    <a:bodyPr/>
                    <a:lstStyle/>
                    <a:p>
                      <a:pPr marL="0" marR="0" algn="just">
                        <a:lnSpc>
                          <a:spcPct val="115000"/>
                        </a:lnSpc>
                        <a:spcBef>
                          <a:spcPts val="0"/>
                        </a:spcBef>
                        <a:spcAft>
                          <a:spcPts val="0"/>
                        </a:spcAft>
                      </a:pPr>
                      <a:r>
                        <a:rPr lang="en-US" sz="1000">
                          <a:latin typeface="Calibri"/>
                          <a:ea typeface="Calibri"/>
                          <a:cs typeface="Times New Roman"/>
                        </a:rPr>
                        <a:t>4.5 By 2030, eliminate gender disparities is education and ensure equal access to all levels of education and vocational training for the vulnerable, including persons with disabilities, indigenous peoples and children in vulnerable situations.</a:t>
                      </a:r>
                    </a:p>
                  </a:txBody>
                  <a:tcPr marL="36166" marR="36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Calibri"/>
                          <a:ea typeface="Calibri"/>
                          <a:cs typeface="Times New Roman"/>
                        </a:rPr>
                        <a:t>Cover 20% of minority dominated areas including char areas.</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Calibri"/>
                          <a:ea typeface="Calibri"/>
                          <a:cs typeface="Times New Roman"/>
                        </a:rPr>
                        <a:t>Awareness programme with counseling with the parents.  </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Calibri"/>
                          <a:ea typeface="Calibri"/>
                          <a:cs typeface="Times New Roman"/>
                        </a:rPr>
                        <a:t>Better enrolment &amp; </a:t>
                      </a:r>
                      <a:r>
                        <a:rPr lang="en-US" sz="1000" dirty="0" err="1">
                          <a:latin typeface="Calibri"/>
                          <a:ea typeface="Calibri"/>
                          <a:cs typeface="Times New Roman"/>
                        </a:rPr>
                        <a:t>passout</a:t>
                      </a:r>
                      <a:r>
                        <a:rPr lang="en-US" sz="1000" dirty="0">
                          <a:latin typeface="Calibri"/>
                          <a:ea typeface="Calibri"/>
                          <a:cs typeface="Times New Roman"/>
                        </a:rPr>
                        <a:t> percentage</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Calibri"/>
                          <a:ea typeface="Calibri"/>
                          <a:cs typeface="Times New Roman"/>
                        </a:rPr>
                        <a:t>Central and State Govt.</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Calibri"/>
                          <a:ea typeface="Calibri"/>
                          <a:cs typeface="Times New Roman"/>
                        </a:rPr>
                        <a:t>WMD </a:t>
                      </a:r>
                      <a:r>
                        <a:rPr lang="en-US" sz="1000" dirty="0" err="1">
                          <a:latin typeface="Calibri"/>
                          <a:ea typeface="Calibri"/>
                          <a:cs typeface="Times New Roman"/>
                        </a:rPr>
                        <a:t>Deptt</a:t>
                      </a:r>
                      <a:r>
                        <a:rPr lang="en-US" sz="1000" dirty="0">
                          <a:latin typeface="Calibri"/>
                          <a:ea typeface="Calibri"/>
                          <a:cs typeface="Times New Roman"/>
                        </a:rPr>
                        <a:t>.</a:t>
                      </a: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00" dirty="0" smtClean="0">
                          <a:latin typeface="+mn-lt"/>
                          <a:ea typeface="Calibri"/>
                          <a:cs typeface="Times New Roman"/>
                        </a:rPr>
                        <a:t>100% achievement by 2030</a:t>
                      </a:r>
                    </a:p>
                    <a:p>
                      <a:pPr marL="0" marR="0" algn="ctr">
                        <a:lnSpc>
                          <a:spcPct val="115000"/>
                        </a:lnSpc>
                        <a:spcBef>
                          <a:spcPts val="0"/>
                        </a:spcBef>
                        <a:spcAft>
                          <a:spcPts val="0"/>
                        </a:spcAft>
                      </a:pPr>
                      <a:endParaRPr lang="en-US" sz="1000" dirty="0">
                        <a:latin typeface="Calibri"/>
                        <a:ea typeface="Calibri"/>
                        <a:cs typeface="Times New Roman"/>
                      </a:endParaRPr>
                    </a:p>
                  </a:txBody>
                  <a:tcPr marL="36166" marR="361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304800" y="304800"/>
            <a:ext cx="8458200" cy="369332"/>
          </a:xfrm>
          <a:prstGeom prst="rect">
            <a:avLst/>
          </a:prstGeom>
        </p:spPr>
        <p:txBody>
          <a:bodyPr wrap="square">
            <a:spAutoFit/>
          </a:bodyPr>
          <a:lstStyle/>
          <a:p>
            <a:r>
              <a:rPr lang="en-US" b="1" dirty="0"/>
              <a:t>(IX) 	Action Plan with specific target for the period/strategies/expected outcome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1033</Words>
  <Application>Microsoft Office PowerPoint</Application>
  <PresentationFormat>On-screen Show (4:3)</PresentationFormat>
  <Paragraphs>133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STRATEGY PAPERS AND ACTION PLAN (SPAP) FOR SDGS</vt:lpstr>
      <vt:lpstr>Slide 3</vt:lpstr>
      <vt:lpstr>Slide 4</vt:lpstr>
      <vt:lpstr>Slide 5</vt:lpstr>
      <vt:lpstr>Slide 6</vt:lpstr>
      <vt:lpstr> The department under the Central Govt. scheme of MSDP has been able to create the following major assets as a gap filling &amp; support to the education department –         Sanctioned     Completed Additional Class Room    -   3091 Nos.      1403 Nos. Hostels    -   38 Nos.        2 Nos. ITI    -   15 Nos.        Nil Polytechnic         -   01 No.        Nil  Further, through Govt. of India schemes of Pre-Matric, Post-Matric and Merit-cum-Means scholarships, financial support are being extended to the poor minority students with 30% reservation for girls. </vt:lpstr>
      <vt:lpstr> No form of discrimination against girls &amp; women made. In fact preference has been given to girls through schemes like GNM, ANM, Air Hostess &amp; Hospitality, Beautician Training Cources. Moreover, the scholarship schemes of Pre-Matric/Post-Matric/ Merit-cum-Means has 30% reservation for girls.   VIII. Present gaps/challenges : The present efforts of the department are not sufficient for achieving the SDG Goals. Fund is the main constraint. On availability of sufficient fund from the Govt. planning for more such developmental schemes can be taken up/shall be taken up.</vt:lpstr>
      <vt:lpstr>Slide 9</vt:lpstr>
      <vt:lpstr>Slide 10</vt:lpstr>
      <vt:lpstr>Slide 11</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WMD</dc:creator>
  <cp:lastModifiedBy>WMD</cp:lastModifiedBy>
  <cp:revision>33</cp:revision>
  <dcterms:created xsi:type="dcterms:W3CDTF">2016-05-11T10:41:29Z</dcterms:created>
  <dcterms:modified xsi:type="dcterms:W3CDTF">2016-05-13T05:15:04Z</dcterms:modified>
</cp:coreProperties>
</file>