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-54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68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744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77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51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4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85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343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95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433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5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09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00D0-0B1B-49D4-97E0-73CDD24E424C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65AA-4225-43CB-97F3-67BB4E83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93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3400" y="1989435"/>
            <a:ext cx="6096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IN" b="1" dirty="0" smtClean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IN" sz="3600" b="1" u="sng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 CONSERVATION DEPARTMENT, GOVT OF ASSAM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IN" sz="32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GOALs: 13; Climate Action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IN" sz="32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GOALs: 15; Life on Land</a:t>
            </a:r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11082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6369270"/>
              </p:ext>
            </p:extLst>
          </p:nvPr>
        </p:nvGraphicFramePr>
        <p:xfrm>
          <a:off x="431800" y="313266"/>
          <a:ext cx="11315700" cy="5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dynamics of green and blue water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2685191"/>
              </p:ext>
            </p:extLst>
          </p:nvPr>
        </p:nvGraphicFramePr>
        <p:xfrm>
          <a:off x="342900" y="1320800"/>
          <a:ext cx="11404599" cy="5348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328"/>
                <a:gridCol w="1457800"/>
                <a:gridCol w="1708872"/>
                <a:gridCol w="1689100"/>
                <a:gridCol w="2463800"/>
                <a:gridCol w="1627985"/>
                <a:gridCol w="1051714"/>
              </a:tblGrid>
              <a:tr h="4600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Mission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Research </a:t>
                      </a:r>
                      <a:r>
                        <a:rPr lang="en-IN" sz="1800" dirty="0">
                          <a:effectLst/>
                        </a:rPr>
                        <a:t>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Managing </a:t>
                      </a:r>
                      <a:r>
                        <a:rPr lang="en-IN" sz="1400" dirty="0">
                          <a:effectLst/>
                        </a:rPr>
                        <a:t>dynamics of green and blue water to sustain ecosystem services and livelihood practices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Protection </a:t>
                      </a:r>
                      <a:r>
                        <a:rPr lang="en-IN" sz="1400" dirty="0">
                          <a:effectLst/>
                        </a:rPr>
                        <a:t>&amp; development of Secret Forest, Village / Community Forest &amp; Council Forest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Systematic </a:t>
                      </a:r>
                      <a:r>
                        <a:rPr lang="en-US" sz="1400" dirty="0">
                          <a:effectLst/>
                        </a:rPr>
                        <a:t>community based Protection &amp; Management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Developing </a:t>
                      </a:r>
                      <a:r>
                        <a:rPr lang="en-US" sz="1400" dirty="0">
                          <a:effectLst/>
                        </a:rPr>
                        <a:t>Community based Management Guideline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Assessment </a:t>
                      </a:r>
                      <a:r>
                        <a:rPr lang="en-US" sz="1400" dirty="0">
                          <a:effectLst/>
                        </a:rPr>
                        <a:t>of Ecological, Economic &amp; Social Values along with services of these forests &amp; linking the same for carbon market.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There </a:t>
                      </a:r>
                      <a:r>
                        <a:rPr lang="en-IN" sz="1400" dirty="0">
                          <a:effectLst/>
                        </a:rPr>
                        <a:t>are around226 numbers of sacred groves with 14345hactres of land in </a:t>
                      </a:r>
                      <a:r>
                        <a:rPr lang="en-IN" sz="1400" dirty="0" err="1">
                          <a:effectLst/>
                        </a:rPr>
                        <a:t>karbi-Anglong</a:t>
                      </a:r>
                      <a:r>
                        <a:rPr lang="en-IN" sz="1400" dirty="0">
                          <a:effectLst/>
                        </a:rPr>
                        <a:t> district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There are 20 </a:t>
                      </a:r>
                      <a:r>
                        <a:rPr lang="en-IN" sz="1400" dirty="0" err="1">
                          <a:effectLst/>
                        </a:rPr>
                        <a:t>Dikho</a:t>
                      </a:r>
                      <a:r>
                        <a:rPr lang="en-IN" sz="1400" dirty="0">
                          <a:effectLst/>
                        </a:rPr>
                        <a:t> ( sacred groves in </a:t>
                      </a:r>
                      <a:r>
                        <a:rPr lang="en-IN" sz="1400" dirty="0" err="1">
                          <a:effectLst/>
                        </a:rPr>
                        <a:t>Dimasa</a:t>
                      </a:r>
                      <a:r>
                        <a:rPr lang="en-IN" sz="1400" dirty="0">
                          <a:effectLst/>
                        </a:rPr>
                        <a:t> ) belongs to </a:t>
                      </a:r>
                      <a:r>
                        <a:rPr lang="en-IN" sz="1400" dirty="0" err="1">
                          <a:effectLst/>
                        </a:rPr>
                        <a:t>Dimasa</a:t>
                      </a:r>
                      <a:r>
                        <a:rPr lang="en-IN" sz="1400" dirty="0">
                          <a:effectLst/>
                        </a:rPr>
                        <a:t> Community in </a:t>
                      </a:r>
                      <a:r>
                        <a:rPr lang="en-IN" sz="1400" dirty="0" err="1">
                          <a:effectLst/>
                        </a:rPr>
                        <a:t>Dima-Hasu</a:t>
                      </a:r>
                      <a:r>
                        <a:rPr lang="en-IN" sz="1400" dirty="0">
                          <a:effectLst/>
                        </a:rPr>
                        <a:t> district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2028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14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8117265"/>
              </p:ext>
            </p:extLst>
          </p:nvPr>
        </p:nvGraphicFramePr>
        <p:xfrm>
          <a:off x="431800" y="313266"/>
          <a:ext cx="11315700" cy="5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dynamics of green and blue water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9607911"/>
              </p:ext>
            </p:extLst>
          </p:nvPr>
        </p:nvGraphicFramePr>
        <p:xfrm>
          <a:off x="431799" y="1371600"/>
          <a:ext cx="11315701" cy="3754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2566235"/>
                <a:gridCol w="2199629"/>
                <a:gridCol w="2519764"/>
                <a:gridCol w="1190175"/>
                <a:gridCol w="1190175"/>
              </a:tblGrid>
              <a:tr h="97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Required </a:t>
                      </a:r>
                      <a:r>
                        <a:rPr lang="en-IN" sz="1800" dirty="0">
                          <a:effectLst/>
                        </a:rPr>
                        <a:t>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Research </a:t>
                      </a:r>
                      <a:r>
                        <a:rPr lang="en-IN" sz="1800" dirty="0">
                          <a:effectLst/>
                        </a:rPr>
                        <a:t>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09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Homestead </a:t>
                      </a:r>
                      <a:r>
                        <a:rPr lang="en-US" sz="1800" dirty="0">
                          <a:effectLst/>
                        </a:rPr>
                        <a:t>agro-forestry development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Homestead </a:t>
                      </a:r>
                      <a:r>
                        <a:rPr lang="en-US" sz="1800" dirty="0">
                          <a:effectLst/>
                        </a:rPr>
                        <a:t>garden development with agro-forestry model development along with product value addition chain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State </a:t>
                      </a:r>
                      <a:r>
                        <a:rPr lang="en-US" sz="1800" dirty="0">
                          <a:effectLst/>
                        </a:rPr>
                        <a:t>agro-forestry policy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Agro-climatic </a:t>
                      </a:r>
                      <a:r>
                        <a:rPr lang="en-US" sz="1800" dirty="0">
                          <a:effectLst/>
                        </a:rPr>
                        <a:t>zone wise agro-forestry model development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About </a:t>
                      </a:r>
                      <a:r>
                        <a:rPr lang="en-IN" sz="1800" dirty="0">
                          <a:effectLst/>
                        </a:rPr>
                        <a:t>196000 ha area will be covered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effectLst/>
                        </a:rPr>
                        <a:t>2025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04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9240159"/>
              </p:ext>
            </p:extLst>
          </p:nvPr>
        </p:nvGraphicFramePr>
        <p:xfrm>
          <a:off x="431800" y="313266"/>
          <a:ext cx="113157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endParaRPr lang="en-US" sz="1050" dirty="0" smtClean="0"/>
                    </a:p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Conservation and management of natural water bodies to sustain the watershed regime and improvisation  and promotion of indigenous water harvesting practices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2810268"/>
              </p:ext>
            </p:extLst>
          </p:nvPr>
        </p:nvGraphicFramePr>
        <p:xfrm>
          <a:off x="431799" y="1182370"/>
          <a:ext cx="11315701" cy="5142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2007878"/>
                <a:gridCol w="1892300"/>
                <a:gridCol w="2247900"/>
                <a:gridCol w="2327725"/>
                <a:gridCol w="1190175"/>
              </a:tblGrid>
              <a:tr h="392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905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Scientific </a:t>
                      </a:r>
                      <a:r>
                        <a:rPr lang="en-US" sz="1800" dirty="0">
                          <a:effectLst/>
                        </a:rPr>
                        <a:t>improvisation of traditional water harvesting system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Community </a:t>
                      </a:r>
                      <a:r>
                        <a:rPr lang="en-US" sz="1800" dirty="0">
                          <a:effectLst/>
                        </a:rPr>
                        <a:t>based initiatives for improvisation of practices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Coffee </a:t>
                      </a:r>
                      <a:r>
                        <a:rPr lang="en-US" sz="1800" dirty="0">
                          <a:effectLst/>
                        </a:rPr>
                        <a:t>table book on indigenous water harvesting practices of Assam 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 smtClean="0">
                          <a:effectLst/>
                        </a:rPr>
                        <a:t>Assessment </a:t>
                      </a:r>
                      <a:r>
                        <a:rPr lang="en-US" sz="1800" dirty="0">
                          <a:effectLst/>
                        </a:rPr>
                        <a:t>of Ecological, Economic &amp; Social Values and Services of traditional water harvesting practices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800" dirty="0" smtClean="0">
                          <a:effectLst/>
                        </a:rPr>
                        <a:t>35 </a:t>
                      </a:r>
                      <a:r>
                        <a:rPr lang="en-IN" sz="1800" dirty="0">
                          <a:effectLst/>
                        </a:rPr>
                        <a:t>% of the draught prone area will covered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800" dirty="0">
                          <a:effectLst/>
                        </a:rPr>
                        <a:t>30% of the draught prone area will be covered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800" dirty="0">
                          <a:effectLst/>
                        </a:rPr>
                        <a:t>35% of the draught prone area will be covered 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   2028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7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1801" y="312738"/>
          <a:ext cx="113157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Conservation and management of natural water bodies to sustain the watershed regime and improvisation  and promotion of indigenous water harvesting practices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1800" y="1473200"/>
          <a:ext cx="11315703" cy="4325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3125479"/>
                <a:gridCol w="2413000"/>
                <a:gridCol w="1747151"/>
                <a:gridCol w="1190175"/>
                <a:gridCol w="1190175"/>
              </a:tblGrid>
              <a:tr h="683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Required </a:t>
                      </a:r>
                      <a:r>
                        <a:rPr lang="en-IN" sz="1800" dirty="0">
                          <a:effectLst/>
                        </a:rPr>
                        <a:t>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2796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Riparian  </a:t>
                      </a:r>
                      <a:r>
                        <a:rPr lang="en-US" sz="1600" dirty="0">
                          <a:effectLst/>
                        </a:rPr>
                        <a:t>zone treatments and development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Community </a:t>
                      </a:r>
                      <a:r>
                        <a:rPr lang="en-US" sz="1600" dirty="0">
                          <a:effectLst/>
                        </a:rPr>
                        <a:t>based planning and action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600" dirty="0">
                          <a:effectLst/>
                        </a:rPr>
                        <a:t>Plantation of Riparian   vegetation in the area under CPR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600" dirty="0">
                          <a:effectLst/>
                        </a:rPr>
                        <a:t>Agro-forestry development in the area under private ownership/possession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Promotion of good practices as model through Agro-climatic zone wise guideline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Documentation of prevailing good practices 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Covering cases in all the Agro-climatic zone</a:t>
                      </a:r>
                      <a:r>
                        <a:rPr lang="en-IN" sz="1600" baseline="0" dirty="0" smtClean="0">
                          <a:effectLst/>
                        </a:rPr>
                        <a:t> of the state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2028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1576245"/>
              </p:ext>
            </p:extLst>
          </p:nvPr>
        </p:nvGraphicFramePr>
        <p:xfrm>
          <a:off x="431799" y="1397000"/>
          <a:ext cx="11226801" cy="5164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762"/>
                <a:gridCol w="2546073"/>
                <a:gridCol w="2182348"/>
                <a:gridCol w="2499968"/>
                <a:gridCol w="1180825"/>
                <a:gridCol w="1180825"/>
              </a:tblGrid>
              <a:tr h="476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Action 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Time 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292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Capacity building of the officials and staff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Creation of special task group in relation to mission -1,2,3 and their capacity building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Modular approach in training based on analysis of knowledge and skill gap , need assessment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Creation of mission wise task group from state to division to range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Departmental policy institution for personal  performance monitoring  system and linking the same with capacity building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Development of module and user’s  manual in relation to capacity building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Development of mission wise guideline  and task briefing handbook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018"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1335138"/>
              </p:ext>
            </p:extLst>
          </p:nvPr>
        </p:nvGraphicFramePr>
        <p:xfrm>
          <a:off x="431800" y="313266"/>
          <a:ext cx="11315700" cy="101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To develop the manpower equipped with use of  ‘smart monitoring and decision making’</a:t>
                      </a:r>
                      <a:r>
                        <a:rPr lang="en-IN" sz="1800" baseline="30000" dirty="0" smtClean="0">
                          <a:effectLst/>
                        </a:rPr>
                        <a:t>3 </a:t>
                      </a:r>
                      <a:r>
                        <a:rPr lang="en-IN" sz="1800" dirty="0" smtClean="0">
                          <a:effectLst/>
                        </a:rPr>
                        <a:t>and proficient to planning, executing and monitoring in the context of Climate smart natural resource management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09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5656633"/>
              </p:ext>
            </p:extLst>
          </p:nvPr>
        </p:nvGraphicFramePr>
        <p:xfrm>
          <a:off x="406399" y="1047877"/>
          <a:ext cx="11315701" cy="5632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2147578"/>
                <a:gridCol w="2209800"/>
                <a:gridCol w="2260600"/>
                <a:gridCol w="2019300"/>
                <a:gridCol w="1028700"/>
              </a:tblGrid>
              <a:tr h="90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Time framed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576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Sensitization and awareness drive based on mission  based targeted approach and intervention for soil and water conservation with due consideration of priority of spatial coverage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Mission wise and spatial coverage priority wise modular approach – with separate focuses for stakeholders on gender neutral principle,   like cultivator, agricultural </a:t>
                      </a:r>
                      <a:r>
                        <a:rPr lang="en-US" sz="1600" dirty="0" err="1">
                          <a:effectLst/>
                        </a:rPr>
                        <a:t>labour</a:t>
                      </a:r>
                      <a:r>
                        <a:rPr lang="en-US" sz="1600" dirty="0">
                          <a:effectLst/>
                        </a:rPr>
                        <a:t>, horticultural practitioner, fishery practitioner, etc.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Linking with PRI institutions or local self-intuitions both in schedule and non-schedule area 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Strategy to use mass media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Development of module, </a:t>
                      </a:r>
                      <a:r>
                        <a:rPr lang="en-US" sz="1600" dirty="0" err="1">
                          <a:effectLst/>
                        </a:rPr>
                        <a:t>ToT</a:t>
                      </a:r>
                      <a:r>
                        <a:rPr lang="en-US" sz="1600" dirty="0">
                          <a:effectLst/>
                        </a:rPr>
                        <a:t> manual, Communication material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Development of  Message , information, template, content paper, jingle, etc for mass media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Altogether  </a:t>
                      </a:r>
                      <a:r>
                        <a:rPr lang="en-IN" sz="1600" dirty="0">
                          <a:effectLst/>
                        </a:rPr>
                        <a:t>2489 number of  </a:t>
                      </a:r>
                      <a:r>
                        <a:rPr lang="en-IN" sz="1600" dirty="0" err="1">
                          <a:effectLst/>
                        </a:rPr>
                        <a:t>Gaon</a:t>
                      </a:r>
                      <a:r>
                        <a:rPr lang="en-IN" sz="1600" dirty="0">
                          <a:effectLst/>
                        </a:rPr>
                        <a:t> </a:t>
                      </a:r>
                      <a:r>
                        <a:rPr lang="en-IN" sz="1600" dirty="0" err="1">
                          <a:effectLst/>
                        </a:rPr>
                        <a:t>Panchyats</a:t>
                      </a:r>
                      <a:r>
                        <a:rPr lang="en-IN" sz="1600" dirty="0">
                          <a:effectLst/>
                        </a:rPr>
                        <a:t> &amp; 1107 number of VCDCs and 25124 number of inhabited villages will be covered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600" dirty="0">
                          <a:effectLst/>
                        </a:rPr>
                        <a:t>Cluster of villages will be defined by considering 10 villages as 1(one) cluster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2022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3884419"/>
              </p:ext>
            </p:extLst>
          </p:nvPr>
        </p:nvGraphicFramePr>
        <p:xfrm>
          <a:off x="431800" y="313266"/>
          <a:ext cx="11315700" cy="70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To sensitize and create awareness among the stakeholders about land and water conservation and strengthening stakeholders participation 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78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300" y="1623753"/>
            <a:ext cx="10960100" cy="464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IN" sz="24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  <a:r>
              <a:rPr lang="en-IN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“</a:t>
            </a:r>
            <a:r>
              <a:rPr lang="en-IN" sz="2000" b="1" i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Conservation of soil and water to sustain ecosystem services and livelihood practices”</a:t>
            </a:r>
            <a:endParaRPr lang="en-US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IN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restore and </a:t>
            </a:r>
            <a:r>
              <a:rPr lang="en-US" i="1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improvisation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land resources to </a:t>
            </a:r>
            <a:r>
              <a:rPr lang="en-US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 ecosystem services and livelihood practices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manage the dynamics of green</a:t>
            </a:r>
            <a:r>
              <a:rPr lang="en-US" i="1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blue</a:t>
            </a:r>
            <a:r>
              <a:rPr lang="en-US" i="1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water to </a:t>
            </a:r>
            <a:r>
              <a:rPr lang="en-US" i="1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 ecosystem services and livelihood practices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 conserve  and manage the natural water bodies to sustain the watershed regime and improvisation  and promotion of indigenous water harvesting practices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develop the manpower equipped with use of  ‘smart monitoring and decision making’</a:t>
            </a:r>
            <a:r>
              <a:rPr lang="en-US" i="1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proficient to planning, executing and monitoring in the context of Climate smart natural resource management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sensitize and create awareness among the stakeholders about land and water conservation and strengthening stakeholders participation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300" y="901700"/>
            <a:ext cx="1099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IN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PAPER AND ACTION PLAN RELATING TO SDGS FOR SOIL CONSERVATION DEPARTMENT</a:t>
            </a:r>
            <a:endParaRPr lang="en-US" sz="2000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" y="2336800"/>
            <a:ext cx="132080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501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71900" y="528454"/>
            <a:ext cx="8102600" cy="5300846"/>
            <a:chOff x="1996" y="7339"/>
            <a:chExt cx="8265" cy="7516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312" y="7339"/>
              <a:ext cx="7601" cy="5549"/>
              <a:chOff x="2312" y="5601"/>
              <a:chExt cx="7601" cy="5549"/>
            </a:xfrm>
          </p:grpSpPr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4341" y="5601"/>
                <a:ext cx="3981" cy="71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4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Participatory Integrated Watershed Management (PIWM)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024" y="6544"/>
                <a:ext cx="6889" cy="2032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4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Priority in spatial coverage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Interstate border fringe area having highland – low land interface (ISBFA) 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Area under – hills &amp; plateau (</a:t>
                </a:r>
                <a:r>
                  <a:rPr lang="en-US" sz="1200" b="1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AuHP</a:t>
                </a: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Area under the threat of bank erosion (</a:t>
                </a:r>
                <a:r>
                  <a:rPr lang="en-US" sz="1200" b="1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AuTBE</a:t>
                </a: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Area under </a:t>
                </a:r>
                <a:r>
                  <a:rPr lang="en-US" sz="1200" b="1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Bhabar</a:t>
                </a: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/piedmont zone (</a:t>
                </a:r>
                <a:r>
                  <a:rPr lang="en-US" sz="1200" b="1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AuB</a:t>
                </a: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/PZ)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Area under flood plain – other than 3 &amp; 4 (</a:t>
                </a:r>
                <a:r>
                  <a:rPr lang="en-US" sz="1200" b="1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AuFP</a:t>
                </a:r>
                <a:r>
                  <a:rPr lang="en-US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5478" y="8756"/>
                <a:ext cx="2210" cy="636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Action</a:t>
                </a:r>
                <a:r>
                  <a:rPr lang="en-IN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component</a:t>
                </a:r>
                <a:r>
                  <a:rPr lang="en-IN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"/>
              <p:cNvSpPr txBox="1">
                <a:spLocks noChangeArrowheads="1"/>
              </p:cNvSpPr>
              <p:nvPr/>
            </p:nvSpPr>
            <p:spPr bwMode="auto">
              <a:xfrm>
                <a:off x="2312" y="10165"/>
                <a:ext cx="2219" cy="985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2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Research, documentation and data base development </a:t>
                </a:r>
                <a:endParaRPr lang="en-US" sz="1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4595" y="10165"/>
                <a:ext cx="1800" cy="985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4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Organizational arrangement 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6462" y="10165"/>
                <a:ext cx="1860" cy="923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4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Awareness capacity building 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6"/>
              <p:cNvSpPr txBox="1">
                <a:spLocks noChangeArrowheads="1"/>
              </p:cNvSpPr>
              <p:nvPr/>
            </p:nvSpPr>
            <p:spPr bwMode="auto">
              <a:xfrm>
                <a:off x="8440" y="10165"/>
                <a:ext cx="1473" cy="923"/>
              </a:xfrm>
              <a:prstGeom prst="rect">
                <a:avLst/>
              </a:prstGeom>
              <a:solidFill>
                <a:srgbClr val="00B0F0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IN" sz="14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Technical intervention </a:t>
                </a:r>
                <a:endParaRPr lang="en-US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" name="AutoShape 9"/>
              <p:cNvCxnSpPr>
                <a:cxnSpLocks noChangeShapeType="1"/>
              </p:cNvCxnSpPr>
              <p:nvPr/>
            </p:nvCxnSpPr>
            <p:spPr bwMode="auto">
              <a:xfrm>
                <a:off x="6258" y="6311"/>
                <a:ext cx="0" cy="23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AutoShape 10"/>
              <p:cNvCxnSpPr>
                <a:cxnSpLocks noChangeShapeType="1"/>
              </p:cNvCxnSpPr>
              <p:nvPr/>
            </p:nvCxnSpPr>
            <p:spPr bwMode="auto">
              <a:xfrm>
                <a:off x="6395" y="8576"/>
                <a:ext cx="0" cy="1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AutoShape 11"/>
              <p:cNvCxnSpPr>
                <a:cxnSpLocks noChangeShapeType="1"/>
              </p:cNvCxnSpPr>
              <p:nvPr/>
            </p:nvCxnSpPr>
            <p:spPr bwMode="auto">
              <a:xfrm>
                <a:off x="4341" y="9720"/>
                <a:ext cx="469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AutoShape 12"/>
              <p:cNvCxnSpPr>
                <a:cxnSpLocks noChangeShapeType="1"/>
              </p:cNvCxnSpPr>
              <p:nvPr/>
            </p:nvCxnSpPr>
            <p:spPr bwMode="auto">
              <a:xfrm>
                <a:off x="4341" y="9720"/>
                <a:ext cx="0" cy="4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13"/>
              <p:cNvCxnSpPr>
                <a:cxnSpLocks noChangeShapeType="1"/>
              </p:cNvCxnSpPr>
              <p:nvPr/>
            </p:nvCxnSpPr>
            <p:spPr bwMode="auto">
              <a:xfrm>
                <a:off x="5559" y="9720"/>
                <a:ext cx="0" cy="4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14"/>
              <p:cNvCxnSpPr>
                <a:cxnSpLocks noChangeShapeType="1"/>
              </p:cNvCxnSpPr>
              <p:nvPr/>
            </p:nvCxnSpPr>
            <p:spPr bwMode="auto">
              <a:xfrm>
                <a:off x="7200" y="9720"/>
                <a:ext cx="0" cy="4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AutoShape 15"/>
              <p:cNvCxnSpPr>
                <a:cxnSpLocks noChangeShapeType="1"/>
              </p:cNvCxnSpPr>
              <p:nvPr/>
            </p:nvCxnSpPr>
            <p:spPr bwMode="auto">
              <a:xfrm>
                <a:off x="9043" y="9720"/>
                <a:ext cx="21" cy="4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AutoShape 16"/>
              <p:cNvCxnSpPr>
                <a:cxnSpLocks noChangeShapeType="1"/>
              </p:cNvCxnSpPr>
              <p:nvPr/>
            </p:nvCxnSpPr>
            <p:spPr bwMode="auto">
              <a:xfrm>
                <a:off x="6586" y="9392"/>
                <a:ext cx="0" cy="3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" name="Text Box 20"/>
            <p:cNvSpPr txBox="1">
              <a:spLocks noChangeArrowheads="1"/>
            </p:cNvSpPr>
            <p:nvPr/>
          </p:nvSpPr>
          <p:spPr bwMode="auto">
            <a:xfrm>
              <a:off x="1996" y="13902"/>
              <a:ext cx="3878" cy="86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IN" sz="1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Empowering and engaging community in the processes and execution initiations </a:t>
              </a:r>
              <a:endPara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>
              <a:off x="6293" y="13902"/>
              <a:ext cx="3968" cy="95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IN" sz="12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Widening the scope of collaboration and partnership with institution of higher learning, research and NGO/VO/CSO </a:t>
              </a:r>
              <a:endPara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AutoShape 22"/>
            <p:cNvCxnSpPr>
              <a:cxnSpLocks noChangeShapeType="1"/>
            </p:cNvCxnSpPr>
            <p:nvPr/>
          </p:nvCxnSpPr>
          <p:spPr bwMode="auto">
            <a:xfrm flipV="1">
              <a:off x="2926" y="13595"/>
              <a:ext cx="6531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23"/>
            <p:cNvCxnSpPr>
              <a:cxnSpLocks noChangeShapeType="1"/>
            </p:cNvCxnSpPr>
            <p:nvPr/>
          </p:nvCxnSpPr>
          <p:spPr bwMode="auto">
            <a:xfrm flipV="1">
              <a:off x="2926" y="12903"/>
              <a:ext cx="0" cy="7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24"/>
            <p:cNvCxnSpPr>
              <a:cxnSpLocks noChangeShapeType="1"/>
            </p:cNvCxnSpPr>
            <p:nvPr/>
          </p:nvCxnSpPr>
          <p:spPr bwMode="auto">
            <a:xfrm flipV="1">
              <a:off x="5478" y="12903"/>
              <a:ext cx="11" cy="7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5"/>
            <p:cNvCxnSpPr>
              <a:cxnSpLocks noChangeShapeType="1"/>
            </p:cNvCxnSpPr>
            <p:nvPr/>
          </p:nvCxnSpPr>
          <p:spPr bwMode="auto">
            <a:xfrm flipV="1">
              <a:off x="7529" y="12826"/>
              <a:ext cx="0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6"/>
            <p:cNvCxnSpPr>
              <a:cxnSpLocks noChangeShapeType="1"/>
            </p:cNvCxnSpPr>
            <p:nvPr/>
          </p:nvCxnSpPr>
          <p:spPr bwMode="auto">
            <a:xfrm flipV="1">
              <a:off x="9411" y="12813"/>
              <a:ext cx="11" cy="7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7"/>
            <p:cNvCxnSpPr>
              <a:cxnSpLocks noChangeShapeType="1"/>
            </p:cNvCxnSpPr>
            <p:nvPr/>
          </p:nvCxnSpPr>
          <p:spPr bwMode="auto">
            <a:xfrm flipV="1">
              <a:off x="3991" y="13640"/>
              <a:ext cx="0" cy="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8"/>
            <p:cNvCxnSpPr>
              <a:cxnSpLocks noChangeShapeType="1"/>
            </p:cNvCxnSpPr>
            <p:nvPr/>
          </p:nvCxnSpPr>
          <p:spPr bwMode="auto">
            <a:xfrm flipV="1">
              <a:off x="7937" y="13618"/>
              <a:ext cx="11" cy="2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Rectangle 29"/>
          <p:cNvSpPr/>
          <p:nvPr/>
        </p:nvSpPr>
        <p:spPr>
          <a:xfrm>
            <a:off x="194627" y="5900554"/>
            <a:ext cx="11430000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2875">
              <a:lnSpc>
                <a:spcPts val="1240"/>
              </a:lnSpc>
            </a:pPr>
            <a:r>
              <a:rPr lang="en-IN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en-IN" sz="1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Green Water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is the water infiltrating into the soil, taken up by roots, used in photosynthesis and transpired by the crop;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IN" sz="1200" dirty="0" smtClean="0">
                <a:solidFill>
                  <a:srgbClr val="30194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1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Blue Water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is made up from run-off to rivers and deep percolation to aquifers that finds its way to rivers indirectly.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Geo-spatial tools and IT technology, using cloud data base and computing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7800" y="406400"/>
            <a:ext cx="38354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Focused approach:</a:t>
            </a:r>
            <a:endParaRPr lang="en-US" altLang="en-US" sz="54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92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567" y="137459"/>
            <a:ext cx="259763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 Framework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1909570"/>
              </p:ext>
            </p:extLst>
          </p:nvPr>
        </p:nvGraphicFramePr>
        <p:xfrm>
          <a:off x="444500" y="719666"/>
          <a:ext cx="113157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Restore and improvisation of land resources to </a:t>
                      </a:r>
                      <a:r>
                        <a:rPr lang="en-IN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sustain ecosystem services and livelihood practices</a:t>
                      </a:r>
                      <a:endParaRPr lang="en-US" sz="20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7689494"/>
              </p:ext>
            </p:extLst>
          </p:nvPr>
        </p:nvGraphicFramePr>
        <p:xfrm>
          <a:off x="444500" y="2171700"/>
          <a:ext cx="11315701" cy="3033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2566234"/>
                <a:gridCol w="2199629"/>
                <a:gridCol w="2519765"/>
                <a:gridCol w="1190175"/>
                <a:gridCol w="1190175"/>
              </a:tblGrid>
              <a:tr h="527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067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Soil </a:t>
                      </a:r>
                      <a:r>
                        <a:rPr lang="en-US" sz="1400" dirty="0">
                          <a:effectLst/>
                        </a:rPr>
                        <a:t>treatment and erosion control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Slope stabilization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Vegetative </a:t>
                      </a:r>
                      <a:r>
                        <a:rPr lang="en-US" sz="1400" dirty="0">
                          <a:effectLst/>
                        </a:rPr>
                        <a:t>control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Structural control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Soil organic matter restoration and augmentation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Slope stabilization and restoration by vegetative and structural approach in combination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Land </a:t>
                      </a:r>
                      <a:r>
                        <a:rPr lang="en-US" sz="1400" dirty="0">
                          <a:effectLst/>
                        </a:rPr>
                        <a:t>use policy and regulation and act  ,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Soil and water conservation policy and act,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Forest fringe village development policy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Integrated Hill area development policy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 smtClean="0">
                          <a:effectLst/>
                        </a:rPr>
                        <a:t>State </a:t>
                      </a:r>
                      <a:r>
                        <a:rPr lang="en-US" sz="1400" dirty="0">
                          <a:effectLst/>
                        </a:rPr>
                        <a:t>soil atlas ( covering soil type, soil capability, soil degradation, soil biota mapping)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400" dirty="0">
                          <a:effectLst/>
                        </a:rPr>
                        <a:t>State Species inventory development for plantation and vegetative treatment – state agro-climatic zone wise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 smtClean="0">
                          <a:effectLst/>
                        </a:rPr>
                        <a:t>i</a:t>
                      </a:r>
                      <a:r>
                        <a:rPr lang="en-IN" sz="1400" dirty="0" smtClean="0">
                          <a:effectLst/>
                        </a:rPr>
                        <a:t>. 30% slope destabilized area of the state will be covered.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2025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32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6919139"/>
              </p:ext>
            </p:extLst>
          </p:nvPr>
        </p:nvGraphicFramePr>
        <p:xfrm>
          <a:off x="444500" y="719666"/>
          <a:ext cx="113157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Restore and improvisation of land resources to sustain ecosystem services and livelihood practices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8446227"/>
              </p:ext>
            </p:extLst>
          </p:nvPr>
        </p:nvGraphicFramePr>
        <p:xfrm>
          <a:off x="469900" y="1689100"/>
          <a:ext cx="11290301" cy="4563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323"/>
                <a:gridCol w="2566234"/>
                <a:gridCol w="2199629"/>
                <a:gridCol w="2519765"/>
                <a:gridCol w="1190175"/>
                <a:gridCol w="1190175"/>
              </a:tblGrid>
              <a:tr h="905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Required Legal and policy related intervention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707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Soil moisture restoration,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Soil organic matter restoration and nourishment </a:t>
                      </a:r>
                      <a:endParaRPr lang="en-US" sz="20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Bio-sore application and terapetra treatment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Agro-industry guideline for organic soil treatment product including composting product, bio-sour product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Value addition chain development for agro-forestry product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ii.35% of the dry farmland will be covered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iii.20% of the dry farm land will be covered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2025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24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7199053"/>
              </p:ext>
            </p:extLst>
          </p:nvPr>
        </p:nvGraphicFramePr>
        <p:xfrm>
          <a:off x="381000" y="1645201"/>
          <a:ext cx="11341101" cy="3749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727"/>
                <a:gridCol w="2577755"/>
                <a:gridCol w="2209504"/>
                <a:gridCol w="2013814"/>
                <a:gridCol w="1712782"/>
                <a:gridCol w="1195519"/>
              </a:tblGrid>
              <a:tr h="253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</a:tr>
              <a:tr h="215200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Wasteland </a:t>
                      </a:r>
                      <a:r>
                        <a:rPr lang="en-US" sz="1600" dirty="0">
                          <a:effectLst/>
                        </a:rPr>
                        <a:t>development including reclamation of sand casting area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Plantation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</a:rPr>
                        <a:t>Wild fruits, herbs  orchard </a:t>
                      </a:r>
                      <a:endParaRPr lang="en-US" sz="1800" dirty="0">
                        <a:effectLst/>
                      </a:endParaRPr>
                    </a:p>
                    <a:p>
                      <a:pPr marL="287655" marR="0" indent="-2876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      development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err="1">
                          <a:effectLst/>
                        </a:rPr>
                        <a:t>Planation</a:t>
                      </a:r>
                      <a:r>
                        <a:rPr lang="en-US" sz="1600" dirty="0">
                          <a:effectLst/>
                        </a:rPr>
                        <a:t> of suitable species on sand casting areas  </a:t>
                      </a:r>
                      <a:endParaRPr lang="en-US" sz="1800" dirty="0">
                        <a:effectLst/>
                      </a:endParaRPr>
                    </a:p>
                    <a:p>
                      <a:pPr marL="287655" marR="0" indent="-2876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IN" sz="1600" dirty="0">
                          <a:effectLst/>
                        </a:rPr>
                        <a:t>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State </a:t>
                      </a:r>
                      <a:r>
                        <a:rPr lang="en-US" sz="1600" dirty="0">
                          <a:effectLst/>
                        </a:rPr>
                        <a:t>guideline on wasteland 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 smtClean="0">
                          <a:effectLst/>
                        </a:rPr>
                        <a:t>Development </a:t>
                      </a:r>
                      <a:r>
                        <a:rPr lang="en-US" sz="1600" dirty="0">
                          <a:effectLst/>
                        </a:rPr>
                        <a:t>state wasteland data base against </a:t>
                      </a:r>
                      <a:r>
                        <a:rPr lang="en-US" sz="1600" dirty="0" err="1">
                          <a:effectLst/>
                        </a:rPr>
                        <a:t>panchayat</a:t>
                      </a:r>
                      <a:r>
                        <a:rPr lang="en-US" sz="1600" dirty="0">
                          <a:effectLst/>
                        </a:rPr>
                        <a:t>, development block and district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600" dirty="0" smtClean="0">
                          <a:effectLst/>
                        </a:rPr>
                        <a:t>10</a:t>
                      </a:r>
                      <a:r>
                        <a:rPr lang="en-IN" sz="1600" dirty="0">
                          <a:effectLst/>
                        </a:rPr>
                        <a:t>% waste land area of the state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600" dirty="0">
                          <a:effectLst/>
                        </a:rPr>
                        <a:t>10% waste land of the state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600" dirty="0">
                          <a:effectLst/>
                        </a:rPr>
                        <a:t>15% sand casting area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IN" sz="1600" dirty="0">
                          <a:effectLst/>
                        </a:rPr>
                        <a:t>5% wasteland area 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5" marR="49535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1499837"/>
              </p:ext>
            </p:extLst>
          </p:nvPr>
        </p:nvGraphicFramePr>
        <p:xfrm>
          <a:off x="444500" y="719666"/>
          <a:ext cx="1131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Restore and improvisation of land resources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2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6232553"/>
              </p:ext>
            </p:extLst>
          </p:nvPr>
        </p:nvGraphicFramePr>
        <p:xfrm>
          <a:off x="431800" y="313266"/>
          <a:ext cx="11315700" cy="5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dynamics of green and blue water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241718"/>
              </p:ext>
            </p:extLst>
          </p:nvPr>
        </p:nvGraphicFramePr>
        <p:xfrm>
          <a:off x="431799" y="1549400"/>
          <a:ext cx="11315701" cy="4432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723"/>
                <a:gridCol w="2566235"/>
                <a:gridCol w="2199629"/>
                <a:gridCol w="2519764"/>
                <a:gridCol w="1190175"/>
                <a:gridCol w="1190175"/>
              </a:tblGrid>
              <a:tr h="944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750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>
                          <a:effectLst/>
                        </a:rPr>
                        <a:t>Wetland restoration and development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</a:rPr>
                        <a:t>Wetland de-siltation and improvement of water restoration capacity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</a:rPr>
                        <a:t>Aquatic weeds control – weeds to wealth approach</a:t>
                      </a: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</a:rPr>
                        <a:t>Wetland based community managed eco-tourism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>
                          <a:effectLst/>
                        </a:rPr>
                        <a:t>State wetland development and restoration Policy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>
                          <a:effectLst/>
                        </a:rPr>
                        <a:t>Community based wetland management model development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Out of </a:t>
                      </a:r>
                      <a:endParaRPr lang="en-US" sz="24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764372 </a:t>
                      </a:r>
                      <a:endParaRPr lang="en-US" sz="2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 Ha wetland area</a:t>
                      </a:r>
                      <a:r>
                        <a:rPr lang="en-IN" sz="1800">
                          <a:effectLst/>
                        </a:rPr>
                        <a:t> 15 % area will be covered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2026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436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6002021"/>
              </p:ext>
            </p:extLst>
          </p:nvPr>
        </p:nvGraphicFramePr>
        <p:xfrm>
          <a:off x="431800" y="313266"/>
          <a:ext cx="11315700" cy="5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dynamics of green and blue water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9007961"/>
              </p:ext>
            </p:extLst>
          </p:nvPr>
        </p:nvGraphicFramePr>
        <p:xfrm>
          <a:off x="431800" y="1244600"/>
          <a:ext cx="11188700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207"/>
                <a:gridCol w="2537433"/>
                <a:gridCol w="2174942"/>
                <a:gridCol w="2491484"/>
                <a:gridCol w="1176817"/>
                <a:gridCol w="1176817"/>
              </a:tblGrid>
              <a:tr h="879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Required 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Research </a:t>
                      </a:r>
                      <a:r>
                        <a:rPr lang="en-IN" sz="1800" dirty="0">
                          <a:effectLst/>
                        </a:rPr>
                        <a:t>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701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Watershed augmentation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Watershed planning gap analysis and structural &amp; non-structural measures </a:t>
                      </a:r>
                      <a:endParaRPr lang="en-US" sz="20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Validation and improvisation of traditional water harvesting practices in relation to watershed approaches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State watershed planning and development guideline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>
                          <a:effectLst/>
                        </a:rPr>
                        <a:t>State watershed atlas ( indicating river basin wise watershed and micro watershed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2028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95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7182296"/>
              </p:ext>
            </p:extLst>
          </p:nvPr>
        </p:nvGraphicFramePr>
        <p:xfrm>
          <a:off x="431800" y="313266"/>
          <a:ext cx="11315700" cy="5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96901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dynamics of green and blue water to sustain ecosystem services and livelihood practices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9149459"/>
              </p:ext>
            </p:extLst>
          </p:nvPr>
        </p:nvGraphicFramePr>
        <p:xfrm>
          <a:off x="431800" y="1054100"/>
          <a:ext cx="11214100" cy="5780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910"/>
                <a:gridCol w="2306908"/>
                <a:gridCol w="2416163"/>
                <a:gridCol w="2196219"/>
                <a:gridCol w="1480411"/>
                <a:gridCol w="1179489"/>
              </a:tblGrid>
              <a:tr h="749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Action </a:t>
                      </a:r>
                      <a:r>
                        <a:rPr lang="en-IN" sz="1800" dirty="0">
                          <a:effectLst/>
                        </a:rPr>
                        <a:t>component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Approaches </a:t>
                      </a:r>
                      <a:r>
                        <a:rPr lang="en-IN" sz="1800" dirty="0">
                          <a:effectLst/>
                        </a:rPr>
                        <a:t>/techniques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7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Required </a:t>
                      </a:r>
                      <a:r>
                        <a:rPr lang="en-IN" sz="1800" dirty="0">
                          <a:effectLst/>
                        </a:rPr>
                        <a:t>Legal and policy related intervention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Research initiatives required for detail planning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Time </a:t>
                      </a:r>
                      <a:r>
                        <a:rPr lang="en-IN" sz="1800" dirty="0">
                          <a:effectLst/>
                        </a:rPr>
                        <a:t>framed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085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</a:rPr>
                        <a:t>Alternative approach to </a:t>
                      </a:r>
                      <a:r>
                        <a:rPr lang="en-US" sz="1500" dirty="0" err="1">
                          <a:effectLst/>
                        </a:rPr>
                        <a:t>Jhum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</a:rPr>
                        <a:t>System approach of Agro-forestry with induction of concept cultivation block demarcation considering 8 to 10 years abundant cycle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</a:rPr>
                        <a:t>Hill district wise guideline development on watershed basis with due consultation Autonomous District of Hill area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</a:rPr>
                        <a:t>Agro-forestry model development with induction of concept cultivation block demarcation considering 8 to 10 years abundant cycle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</a:rPr>
                        <a:t>Inventory of species and crop/cultivar for aforesaid agro-forestry model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19.53 % of the total geographical area of the state are under Hill area belongs to </a:t>
                      </a:r>
                      <a:r>
                        <a:rPr lang="en-IN" sz="1500" dirty="0" err="1">
                          <a:effectLst/>
                        </a:rPr>
                        <a:t>Karbi-Anglong</a:t>
                      </a:r>
                      <a:r>
                        <a:rPr lang="en-IN" sz="1500" dirty="0">
                          <a:effectLst/>
                        </a:rPr>
                        <a:t> and </a:t>
                      </a:r>
                      <a:r>
                        <a:rPr lang="en-IN" sz="1500" dirty="0" err="1">
                          <a:effectLst/>
                        </a:rPr>
                        <a:t>Dima-Hasau</a:t>
                      </a:r>
                      <a:r>
                        <a:rPr lang="en-IN" sz="1500" dirty="0">
                          <a:effectLst/>
                        </a:rPr>
                        <a:t> district; out of total area of this two districts 52% area belongs </a:t>
                      </a:r>
                      <a:r>
                        <a:rPr lang="en-IN" sz="1500" dirty="0" err="1">
                          <a:effectLst/>
                        </a:rPr>
                        <a:t>Jhum</a:t>
                      </a:r>
                      <a:r>
                        <a:rPr lang="en-IN" sz="1500" dirty="0">
                          <a:effectLst/>
                        </a:rPr>
                        <a:t> cultivation area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dirty="0">
                          <a:effectLst/>
                        </a:rPr>
                        <a:t>2028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74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1321</Words>
  <Application>Microsoft Office PowerPoint</Application>
  <PresentationFormat>Custom</PresentationFormat>
  <Paragraphs>367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BIBEK SARMA</dc:creator>
  <cp:lastModifiedBy>Hp</cp:lastModifiedBy>
  <cp:revision>48</cp:revision>
  <dcterms:created xsi:type="dcterms:W3CDTF">2016-05-10T13:49:45Z</dcterms:created>
  <dcterms:modified xsi:type="dcterms:W3CDTF">2016-05-11T05:47:11Z</dcterms:modified>
</cp:coreProperties>
</file>