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3"/>
  </p:notesMasterIdLst>
  <p:handoutMasterIdLst>
    <p:handoutMasterId r:id="rId34"/>
  </p:handoutMasterIdLst>
  <p:sldIdLst>
    <p:sldId id="365" r:id="rId2"/>
    <p:sldId id="368" r:id="rId3"/>
    <p:sldId id="351" r:id="rId4"/>
    <p:sldId id="350" r:id="rId5"/>
    <p:sldId id="349" r:id="rId6"/>
    <p:sldId id="348" r:id="rId7"/>
    <p:sldId id="347" r:id="rId8"/>
    <p:sldId id="346" r:id="rId9"/>
    <p:sldId id="345" r:id="rId10"/>
    <p:sldId id="344" r:id="rId11"/>
    <p:sldId id="343" r:id="rId12"/>
    <p:sldId id="342" r:id="rId13"/>
    <p:sldId id="341" r:id="rId14"/>
    <p:sldId id="340" r:id="rId15"/>
    <p:sldId id="339" r:id="rId16"/>
    <p:sldId id="337" r:id="rId17"/>
    <p:sldId id="336" r:id="rId18"/>
    <p:sldId id="335" r:id="rId19"/>
    <p:sldId id="334" r:id="rId20"/>
    <p:sldId id="333" r:id="rId21"/>
    <p:sldId id="332" r:id="rId22"/>
    <p:sldId id="330" r:id="rId23"/>
    <p:sldId id="329" r:id="rId24"/>
    <p:sldId id="328" r:id="rId25"/>
    <p:sldId id="326" r:id="rId26"/>
    <p:sldId id="360" r:id="rId27"/>
    <p:sldId id="373" r:id="rId28"/>
    <p:sldId id="374" r:id="rId29"/>
    <p:sldId id="375" r:id="rId30"/>
    <p:sldId id="376" r:id="rId31"/>
    <p:sldId id="369" r:id="rId32"/>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ED65"/>
    <a:srgbClr val="006600"/>
    <a:srgbClr val="E2EBFA"/>
    <a:srgbClr val="F4F096"/>
    <a:srgbClr val="E3DF41"/>
    <a:srgbClr val="30CA4D"/>
    <a:srgbClr val="EEF5FC"/>
    <a:srgbClr val="FEF8F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9" autoAdjust="0"/>
    <p:restoredTop sz="81362" autoAdjust="0"/>
  </p:normalViewPr>
  <p:slideViewPr>
    <p:cSldViewPr>
      <p:cViewPr varScale="1">
        <p:scale>
          <a:sx n="59" d="100"/>
          <a:sy n="59" d="100"/>
        </p:scale>
        <p:origin x="-1452" y="-78"/>
      </p:cViewPr>
      <p:guideLst>
        <p:guide orient="horz" pos="2160"/>
        <p:guide pos="2880"/>
      </p:guideLst>
    </p:cSldViewPr>
  </p:slideViewPr>
  <p:outlineViewPr>
    <p:cViewPr>
      <p:scale>
        <a:sx n="33" d="100"/>
        <a:sy n="33" d="100"/>
      </p:scale>
      <p:origin x="210" y="40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3000" y="-96"/>
      </p:cViewPr>
      <p:guideLst>
        <p:guide orient="horz" pos="3132"/>
        <p:guide pos="213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D5E1E0-F828-4CEC-8E29-8B59CF246D7A}" type="doc">
      <dgm:prSet loTypeId="urn:microsoft.com/office/officeart/2005/8/layout/pyramid1" loCatId="pyramid" qsTypeId="urn:microsoft.com/office/officeart/2005/8/quickstyle/simple1" qsCatId="simple" csTypeId="urn:microsoft.com/office/officeart/2005/8/colors/accent1_2" csCatId="accent1" phldr="1"/>
      <dgm:spPr/>
    </dgm:pt>
    <dgm:pt modelId="{307EF90B-7BF3-4473-9ED0-DA20AC908663}">
      <dgm:prSet phldrT="[Text]" custT="1"/>
      <dgm:spPr>
        <a:solidFill>
          <a:srgbClr val="92D050"/>
        </a:solidFill>
      </dgm:spPr>
      <dgm:t>
        <a:bodyPr/>
        <a:lstStyle/>
        <a:p>
          <a:r>
            <a:rPr lang="en-US" sz="2000" b="1" dirty="0" smtClean="0">
              <a:solidFill>
                <a:schemeClr val="tx1"/>
              </a:solidFill>
              <a:latin typeface="Comic Sans MS" pitchFamily="66" charset="0"/>
            </a:rPr>
            <a:t>SKILLED</a:t>
          </a:r>
          <a:endParaRPr lang="en-IN" sz="2000" b="1" dirty="0">
            <a:solidFill>
              <a:schemeClr val="tx1"/>
            </a:solidFill>
            <a:latin typeface="Comic Sans MS" pitchFamily="66" charset="0"/>
          </a:endParaRPr>
        </a:p>
      </dgm:t>
    </dgm:pt>
    <dgm:pt modelId="{9942F059-73AF-4BF6-A3D7-A6BBDF19A9F7}" type="parTrans" cxnId="{1C246A9D-0D83-494C-9187-2A1F86243026}">
      <dgm:prSet/>
      <dgm:spPr/>
      <dgm:t>
        <a:bodyPr/>
        <a:lstStyle/>
        <a:p>
          <a:endParaRPr lang="en-IN"/>
        </a:p>
      </dgm:t>
    </dgm:pt>
    <dgm:pt modelId="{25E7AA12-A47E-4EDC-9281-A76C689A2883}" type="sibTrans" cxnId="{1C246A9D-0D83-494C-9187-2A1F86243026}">
      <dgm:prSet/>
      <dgm:spPr/>
      <dgm:t>
        <a:bodyPr/>
        <a:lstStyle/>
        <a:p>
          <a:endParaRPr lang="en-IN"/>
        </a:p>
      </dgm:t>
    </dgm:pt>
    <dgm:pt modelId="{5236072E-9789-4791-A85C-F5A7FFF58D4C}">
      <dgm:prSet phldrT="[Text]" custT="1"/>
      <dgm:spPr>
        <a:solidFill>
          <a:schemeClr val="accent4"/>
        </a:solidFill>
      </dgm:spPr>
      <dgm:t>
        <a:bodyPr/>
        <a:lstStyle/>
        <a:p>
          <a:r>
            <a:rPr lang="en-US" sz="2000" b="1" dirty="0" smtClean="0">
              <a:solidFill>
                <a:schemeClr val="tx1"/>
              </a:solidFill>
              <a:latin typeface="Comic Sans MS" pitchFamily="66" charset="0"/>
            </a:rPr>
            <a:t>MINIMALLY SKILLED</a:t>
          </a:r>
          <a:endParaRPr lang="en-IN" sz="2000" b="1" dirty="0">
            <a:solidFill>
              <a:schemeClr val="tx1"/>
            </a:solidFill>
            <a:latin typeface="Comic Sans MS" pitchFamily="66" charset="0"/>
          </a:endParaRPr>
        </a:p>
      </dgm:t>
    </dgm:pt>
    <dgm:pt modelId="{3BFECABA-3F77-44A5-BDCF-08F6677BDA27}" type="parTrans" cxnId="{D3C342C9-1C8B-4AD8-A2DD-5E7C63ECD5BC}">
      <dgm:prSet/>
      <dgm:spPr/>
      <dgm:t>
        <a:bodyPr/>
        <a:lstStyle/>
        <a:p>
          <a:endParaRPr lang="en-IN"/>
        </a:p>
      </dgm:t>
    </dgm:pt>
    <dgm:pt modelId="{10160FDB-F26D-4F2B-AC94-CC39D55F1CFE}" type="sibTrans" cxnId="{D3C342C9-1C8B-4AD8-A2DD-5E7C63ECD5BC}">
      <dgm:prSet/>
      <dgm:spPr/>
      <dgm:t>
        <a:bodyPr/>
        <a:lstStyle/>
        <a:p>
          <a:endParaRPr lang="en-IN"/>
        </a:p>
      </dgm:t>
    </dgm:pt>
    <dgm:pt modelId="{5CED9939-34A2-4643-8298-2612B44A3618}">
      <dgm:prSet phldrT="[Text]" custT="1"/>
      <dgm:spPr>
        <a:solidFill>
          <a:srgbClr val="FFC000"/>
        </a:solidFill>
      </dgm:spPr>
      <dgm:t>
        <a:bodyPr/>
        <a:lstStyle/>
        <a:p>
          <a:r>
            <a:rPr lang="en-US" sz="2000" b="1" dirty="0" smtClean="0">
              <a:solidFill>
                <a:schemeClr val="tx1"/>
              </a:solidFill>
              <a:latin typeface="Comic Sans MS" pitchFamily="66" charset="0"/>
            </a:rPr>
            <a:t>SEMI SKILLED</a:t>
          </a:r>
          <a:endParaRPr lang="en-IN" sz="2000" b="1" dirty="0">
            <a:solidFill>
              <a:schemeClr val="tx1"/>
            </a:solidFill>
            <a:latin typeface="Comic Sans MS" pitchFamily="66" charset="0"/>
          </a:endParaRPr>
        </a:p>
      </dgm:t>
    </dgm:pt>
    <dgm:pt modelId="{1774345A-E7F2-4FCB-BE8B-D41621B00710}" type="parTrans" cxnId="{7CB56674-A9D8-4DF3-B986-4316628470FB}">
      <dgm:prSet/>
      <dgm:spPr/>
      <dgm:t>
        <a:bodyPr/>
        <a:lstStyle/>
        <a:p>
          <a:endParaRPr lang="en-IN"/>
        </a:p>
      </dgm:t>
    </dgm:pt>
    <dgm:pt modelId="{43284E77-93AC-4616-8B0A-7428826C9F49}" type="sibTrans" cxnId="{7CB56674-A9D8-4DF3-B986-4316628470FB}">
      <dgm:prSet/>
      <dgm:spPr/>
      <dgm:t>
        <a:bodyPr/>
        <a:lstStyle/>
        <a:p>
          <a:endParaRPr lang="en-IN"/>
        </a:p>
      </dgm:t>
    </dgm:pt>
    <dgm:pt modelId="{8268304A-8C72-4BA8-A25C-DC5C25544E5C}" type="pres">
      <dgm:prSet presAssocID="{69D5E1E0-F828-4CEC-8E29-8B59CF246D7A}" presName="Name0" presStyleCnt="0">
        <dgm:presLayoutVars>
          <dgm:dir/>
          <dgm:animLvl val="lvl"/>
          <dgm:resizeHandles val="exact"/>
        </dgm:presLayoutVars>
      </dgm:prSet>
      <dgm:spPr/>
    </dgm:pt>
    <dgm:pt modelId="{DE28538A-FD46-46FA-8F56-80DCE036B018}" type="pres">
      <dgm:prSet presAssocID="{307EF90B-7BF3-4473-9ED0-DA20AC908663}" presName="Name8" presStyleCnt="0"/>
      <dgm:spPr/>
    </dgm:pt>
    <dgm:pt modelId="{2E4163A7-8F53-4849-A1FB-3993EA855A47}" type="pres">
      <dgm:prSet presAssocID="{307EF90B-7BF3-4473-9ED0-DA20AC908663}" presName="level" presStyleLbl="node1" presStyleIdx="0" presStyleCnt="3">
        <dgm:presLayoutVars>
          <dgm:chMax val="1"/>
          <dgm:bulletEnabled val="1"/>
        </dgm:presLayoutVars>
      </dgm:prSet>
      <dgm:spPr/>
      <dgm:t>
        <a:bodyPr/>
        <a:lstStyle/>
        <a:p>
          <a:endParaRPr lang="en-IN"/>
        </a:p>
      </dgm:t>
    </dgm:pt>
    <dgm:pt modelId="{CC8E0E79-0830-4A09-A86A-202FFB9C2E75}" type="pres">
      <dgm:prSet presAssocID="{307EF90B-7BF3-4473-9ED0-DA20AC908663}" presName="levelTx" presStyleLbl="revTx" presStyleIdx="0" presStyleCnt="0">
        <dgm:presLayoutVars>
          <dgm:chMax val="1"/>
          <dgm:bulletEnabled val="1"/>
        </dgm:presLayoutVars>
      </dgm:prSet>
      <dgm:spPr/>
      <dgm:t>
        <a:bodyPr/>
        <a:lstStyle/>
        <a:p>
          <a:endParaRPr lang="en-IN"/>
        </a:p>
      </dgm:t>
    </dgm:pt>
    <dgm:pt modelId="{FEF7982F-F9F4-4759-BE4B-4F5268F3C5B7}" type="pres">
      <dgm:prSet presAssocID="{5CED9939-34A2-4643-8298-2612B44A3618}" presName="Name8" presStyleCnt="0"/>
      <dgm:spPr/>
    </dgm:pt>
    <dgm:pt modelId="{561BB952-90E0-4BD6-A571-9DD23B0B2ECE}" type="pres">
      <dgm:prSet presAssocID="{5CED9939-34A2-4643-8298-2612B44A3618}" presName="level" presStyleLbl="node1" presStyleIdx="1" presStyleCnt="3" custLinFactNeighborX="-676" custLinFactNeighborY="-1818">
        <dgm:presLayoutVars>
          <dgm:chMax val="1"/>
          <dgm:bulletEnabled val="1"/>
        </dgm:presLayoutVars>
      </dgm:prSet>
      <dgm:spPr/>
      <dgm:t>
        <a:bodyPr/>
        <a:lstStyle/>
        <a:p>
          <a:endParaRPr lang="en-IN"/>
        </a:p>
      </dgm:t>
    </dgm:pt>
    <dgm:pt modelId="{6BADAB4A-590C-4ECA-84BB-8DBCB1CB7976}" type="pres">
      <dgm:prSet presAssocID="{5CED9939-34A2-4643-8298-2612B44A3618}" presName="levelTx" presStyleLbl="revTx" presStyleIdx="0" presStyleCnt="0">
        <dgm:presLayoutVars>
          <dgm:chMax val="1"/>
          <dgm:bulletEnabled val="1"/>
        </dgm:presLayoutVars>
      </dgm:prSet>
      <dgm:spPr/>
      <dgm:t>
        <a:bodyPr/>
        <a:lstStyle/>
        <a:p>
          <a:endParaRPr lang="en-IN"/>
        </a:p>
      </dgm:t>
    </dgm:pt>
    <dgm:pt modelId="{D6AF687D-A05A-4BED-B934-C4E4A80382AB}" type="pres">
      <dgm:prSet presAssocID="{5236072E-9789-4791-A85C-F5A7FFF58D4C}" presName="Name8" presStyleCnt="0"/>
      <dgm:spPr/>
    </dgm:pt>
    <dgm:pt modelId="{3063D082-9BB9-41E8-BF76-6CC6A798AD0A}" type="pres">
      <dgm:prSet presAssocID="{5236072E-9789-4791-A85C-F5A7FFF58D4C}" presName="level" presStyleLbl="node1" presStyleIdx="2" presStyleCnt="3" custLinFactNeighborY="1818">
        <dgm:presLayoutVars>
          <dgm:chMax val="1"/>
          <dgm:bulletEnabled val="1"/>
        </dgm:presLayoutVars>
      </dgm:prSet>
      <dgm:spPr/>
      <dgm:t>
        <a:bodyPr/>
        <a:lstStyle/>
        <a:p>
          <a:endParaRPr lang="en-IN"/>
        </a:p>
      </dgm:t>
    </dgm:pt>
    <dgm:pt modelId="{846E3FA8-EA45-4122-BC27-E5B0936048DF}" type="pres">
      <dgm:prSet presAssocID="{5236072E-9789-4791-A85C-F5A7FFF58D4C}" presName="levelTx" presStyleLbl="revTx" presStyleIdx="0" presStyleCnt="0">
        <dgm:presLayoutVars>
          <dgm:chMax val="1"/>
          <dgm:bulletEnabled val="1"/>
        </dgm:presLayoutVars>
      </dgm:prSet>
      <dgm:spPr/>
      <dgm:t>
        <a:bodyPr/>
        <a:lstStyle/>
        <a:p>
          <a:endParaRPr lang="en-IN"/>
        </a:p>
      </dgm:t>
    </dgm:pt>
  </dgm:ptLst>
  <dgm:cxnLst>
    <dgm:cxn modelId="{37018863-20D2-4146-8387-5E9A00C6CD08}" type="presOf" srcId="{5236072E-9789-4791-A85C-F5A7FFF58D4C}" destId="{3063D082-9BB9-41E8-BF76-6CC6A798AD0A}" srcOrd="0" destOrd="0" presId="urn:microsoft.com/office/officeart/2005/8/layout/pyramid1"/>
    <dgm:cxn modelId="{6094EFD4-7B87-40D3-A970-06044C5D5871}" type="presOf" srcId="{5CED9939-34A2-4643-8298-2612B44A3618}" destId="{561BB952-90E0-4BD6-A571-9DD23B0B2ECE}" srcOrd="0" destOrd="0" presId="urn:microsoft.com/office/officeart/2005/8/layout/pyramid1"/>
    <dgm:cxn modelId="{D3C342C9-1C8B-4AD8-A2DD-5E7C63ECD5BC}" srcId="{69D5E1E0-F828-4CEC-8E29-8B59CF246D7A}" destId="{5236072E-9789-4791-A85C-F5A7FFF58D4C}" srcOrd="2" destOrd="0" parTransId="{3BFECABA-3F77-44A5-BDCF-08F6677BDA27}" sibTransId="{10160FDB-F26D-4F2B-AC94-CC39D55F1CFE}"/>
    <dgm:cxn modelId="{6511D719-CB22-4C0E-AA9A-FB371DF6B74C}" type="presOf" srcId="{5CED9939-34A2-4643-8298-2612B44A3618}" destId="{6BADAB4A-590C-4ECA-84BB-8DBCB1CB7976}" srcOrd="1" destOrd="0" presId="urn:microsoft.com/office/officeart/2005/8/layout/pyramid1"/>
    <dgm:cxn modelId="{1C246A9D-0D83-494C-9187-2A1F86243026}" srcId="{69D5E1E0-F828-4CEC-8E29-8B59CF246D7A}" destId="{307EF90B-7BF3-4473-9ED0-DA20AC908663}" srcOrd="0" destOrd="0" parTransId="{9942F059-73AF-4BF6-A3D7-A6BBDF19A9F7}" sibTransId="{25E7AA12-A47E-4EDC-9281-A76C689A2883}"/>
    <dgm:cxn modelId="{12270289-8EAC-48B5-9FDD-77C033BF5FBC}" type="presOf" srcId="{307EF90B-7BF3-4473-9ED0-DA20AC908663}" destId="{2E4163A7-8F53-4849-A1FB-3993EA855A47}" srcOrd="0" destOrd="0" presId="urn:microsoft.com/office/officeart/2005/8/layout/pyramid1"/>
    <dgm:cxn modelId="{9202A7F7-7544-4B1C-B276-C4D03A83B16C}" type="presOf" srcId="{5236072E-9789-4791-A85C-F5A7FFF58D4C}" destId="{846E3FA8-EA45-4122-BC27-E5B0936048DF}" srcOrd="1" destOrd="0" presId="urn:microsoft.com/office/officeart/2005/8/layout/pyramid1"/>
    <dgm:cxn modelId="{7CB56674-A9D8-4DF3-B986-4316628470FB}" srcId="{69D5E1E0-F828-4CEC-8E29-8B59CF246D7A}" destId="{5CED9939-34A2-4643-8298-2612B44A3618}" srcOrd="1" destOrd="0" parTransId="{1774345A-E7F2-4FCB-BE8B-D41621B00710}" sibTransId="{43284E77-93AC-4616-8B0A-7428826C9F49}"/>
    <dgm:cxn modelId="{FFE52C2F-07C7-4648-8AF8-CEC9181254E5}" type="presOf" srcId="{69D5E1E0-F828-4CEC-8E29-8B59CF246D7A}" destId="{8268304A-8C72-4BA8-A25C-DC5C25544E5C}" srcOrd="0" destOrd="0" presId="urn:microsoft.com/office/officeart/2005/8/layout/pyramid1"/>
    <dgm:cxn modelId="{92D345FB-7FA4-42B2-B4C4-0CD04E7A0ED3}" type="presOf" srcId="{307EF90B-7BF3-4473-9ED0-DA20AC908663}" destId="{CC8E0E79-0830-4A09-A86A-202FFB9C2E75}" srcOrd="1" destOrd="0" presId="urn:microsoft.com/office/officeart/2005/8/layout/pyramid1"/>
    <dgm:cxn modelId="{39CF3118-F34E-499A-82F9-1112691517F7}" type="presParOf" srcId="{8268304A-8C72-4BA8-A25C-DC5C25544E5C}" destId="{DE28538A-FD46-46FA-8F56-80DCE036B018}" srcOrd="0" destOrd="0" presId="urn:microsoft.com/office/officeart/2005/8/layout/pyramid1"/>
    <dgm:cxn modelId="{307C7340-E121-4E57-B5F7-7FD448CC8B5B}" type="presParOf" srcId="{DE28538A-FD46-46FA-8F56-80DCE036B018}" destId="{2E4163A7-8F53-4849-A1FB-3993EA855A47}" srcOrd="0" destOrd="0" presId="urn:microsoft.com/office/officeart/2005/8/layout/pyramid1"/>
    <dgm:cxn modelId="{D156850A-9597-4A94-98DE-399A9B89EE27}" type="presParOf" srcId="{DE28538A-FD46-46FA-8F56-80DCE036B018}" destId="{CC8E0E79-0830-4A09-A86A-202FFB9C2E75}" srcOrd="1" destOrd="0" presId="urn:microsoft.com/office/officeart/2005/8/layout/pyramid1"/>
    <dgm:cxn modelId="{BD35A917-DF10-43AA-9E70-FC7FD7BB32B5}" type="presParOf" srcId="{8268304A-8C72-4BA8-A25C-DC5C25544E5C}" destId="{FEF7982F-F9F4-4759-BE4B-4F5268F3C5B7}" srcOrd="1" destOrd="0" presId="urn:microsoft.com/office/officeart/2005/8/layout/pyramid1"/>
    <dgm:cxn modelId="{381766FB-68FC-4D36-9149-00A8C0D144C6}" type="presParOf" srcId="{FEF7982F-F9F4-4759-BE4B-4F5268F3C5B7}" destId="{561BB952-90E0-4BD6-A571-9DD23B0B2ECE}" srcOrd="0" destOrd="0" presId="urn:microsoft.com/office/officeart/2005/8/layout/pyramid1"/>
    <dgm:cxn modelId="{9E7936B0-5F86-4EE6-8A49-7E585D1A389B}" type="presParOf" srcId="{FEF7982F-F9F4-4759-BE4B-4F5268F3C5B7}" destId="{6BADAB4A-590C-4ECA-84BB-8DBCB1CB7976}" srcOrd="1" destOrd="0" presId="urn:microsoft.com/office/officeart/2005/8/layout/pyramid1"/>
    <dgm:cxn modelId="{96B1E16D-F0A1-4DAB-850B-6ECE15630E03}" type="presParOf" srcId="{8268304A-8C72-4BA8-A25C-DC5C25544E5C}" destId="{D6AF687D-A05A-4BED-B934-C4E4A80382AB}" srcOrd="2" destOrd="0" presId="urn:microsoft.com/office/officeart/2005/8/layout/pyramid1"/>
    <dgm:cxn modelId="{214D8243-E866-4978-9D92-875CBC539B3F}" type="presParOf" srcId="{D6AF687D-A05A-4BED-B934-C4E4A80382AB}" destId="{3063D082-9BB9-41E8-BF76-6CC6A798AD0A}" srcOrd="0" destOrd="0" presId="urn:microsoft.com/office/officeart/2005/8/layout/pyramid1"/>
    <dgm:cxn modelId="{DC7E25F7-FFCE-44D9-843F-CFE0818535E5}" type="presParOf" srcId="{D6AF687D-A05A-4BED-B934-C4E4A80382AB}" destId="{846E3FA8-EA45-4122-BC27-E5B0936048DF}" srcOrd="1" destOrd="0" presId="urn:microsoft.com/office/officeart/2005/8/layout/pyramid1"/>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DE95195B-51E4-4EA0-A9E6-C8E0D62FEC1E}" type="datetimeFigureOut">
              <a:rPr lang="en-US" smtClean="0"/>
              <a:pPr/>
              <a:t>4/1/2016</a:t>
            </a:fld>
            <a:endParaRPr lang="en-IN"/>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EB63EB08-865A-4EAE-A092-4DC6EBA31791}"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05720211-4CF3-4D9A-BC84-F38CA46B592B}" type="datetimeFigureOut">
              <a:rPr lang="en-US" smtClean="0"/>
              <a:pPr/>
              <a:t>4/1/2016</a:t>
            </a:fld>
            <a:endParaRPr lang="en-IN"/>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470075D3-C57F-484E-B9D3-497EB52DEC4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70075D3-C57F-484E-B9D3-497EB52DEC42}" type="slidenum">
              <a:rPr lang="en-IN" smtClean="0"/>
              <a:pPr/>
              <a:t>6</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70075D3-C57F-484E-B9D3-497EB52DEC42}" type="slidenum">
              <a:rPr lang="en-IN" smtClean="0"/>
              <a:pPr/>
              <a:t>9</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70075D3-C57F-484E-B9D3-497EB52DEC42}" type="slidenum">
              <a:rPr lang="en-IN" smtClean="0"/>
              <a:pPr/>
              <a:t>10</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70075D3-C57F-484E-B9D3-497EB52DEC42}" type="slidenum">
              <a:rPr lang="en-IN" smtClean="0"/>
              <a:pPr/>
              <a:t>15</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70075D3-C57F-484E-B9D3-497EB52DEC42}" type="slidenum">
              <a:rPr lang="en-IN" smtClean="0"/>
              <a:pPr/>
              <a:t>21</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70075D3-C57F-484E-B9D3-497EB52DEC42}" type="slidenum">
              <a:rPr lang="en-IN" smtClean="0"/>
              <a:pPr/>
              <a:t>23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C3A7171-25A9-433B-A237-D66C802F2B65}" type="datetimeFigureOut">
              <a:rPr lang="en-US" smtClean="0"/>
              <a:pPr/>
              <a:t>4/1/2016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3A7171-25A9-433B-A237-D66C802F2B65}" type="datetimeFigureOut">
              <a:rPr lang="en-US" smtClean="0"/>
              <a:pPr/>
              <a:t>4/1/2016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3A7171-25A9-433B-A237-D66C802F2B65}" type="datetimeFigureOut">
              <a:rPr lang="en-US" smtClean="0"/>
              <a:pPr/>
              <a:t>4/1/2016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C3A7171-25A9-433B-A237-D66C802F2B65}" type="datetimeFigureOut">
              <a:rPr lang="en-US" smtClean="0"/>
              <a:pPr/>
              <a:t>4/1/2016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C3A7171-25A9-433B-A237-D66C802F2B65}" type="datetimeFigureOut">
              <a:rPr lang="en-US" smtClean="0"/>
              <a:pPr/>
              <a:t>4/1/2016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3A7171-25A9-433B-A237-D66C802F2B65}" type="datetimeFigureOut">
              <a:rPr lang="en-US" smtClean="0"/>
              <a:pPr/>
              <a:t>4/1/2016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C3A7171-25A9-433B-A237-D66C802F2B65}" type="datetimeFigureOut">
              <a:rPr lang="en-US" smtClean="0"/>
              <a:pPr/>
              <a:t>4/1/2016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C3A7171-25A9-433B-A237-D66C802F2B65}" type="datetimeFigureOut">
              <a:rPr lang="en-US" smtClean="0"/>
              <a:pPr/>
              <a:t>4/1/2016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C3A7171-25A9-433B-A237-D66C802F2B65}" type="datetimeFigureOut">
              <a:rPr lang="en-US" smtClean="0"/>
              <a:pPr/>
              <a:t>4/1/2016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A7171-25A9-433B-A237-D66C802F2B65}" type="datetimeFigureOut">
              <a:rPr lang="en-US" smtClean="0"/>
              <a:pPr/>
              <a:t>4/1/2016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3A7171-25A9-433B-A237-D66C802F2B65}" type="datetimeFigureOut">
              <a:rPr lang="en-US" smtClean="0"/>
              <a:pPr/>
              <a:t>4/1/2016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3A7171-25A9-433B-A237-D66C802F2B65}" type="datetimeFigureOut">
              <a:rPr lang="en-US" smtClean="0"/>
              <a:pPr/>
              <a:t>4/1/2016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00CCA2C-E5D6-41F9-92C2-4B93A7B9F32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A7171-25A9-433B-A237-D66C802F2B65}" type="datetimeFigureOut">
              <a:rPr lang="en-US" smtClean="0"/>
              <a:pPr/>
              <a:t>4/1/2016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CA2C-E5D6-41F9-92C2-4B93A7B9F32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sdg goal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4" name="TextBox 3"/>
          <p:cNvSpPr txBox="1"/>
          <p:nvPr/>
        </p:nvSpPr>
        <p:spPr>
          <a:xfrm>
            <a:off x="357158" y="571480"/>
            <a:ext cx="8501122" cy="2862322"/>
          </a:xfrm>
          <a:prstGeom prst="rect">
            <a:avLst/>
          </a:prstGeom>
          <a:noFill/>
        </p:spPr>
        <p:txBody>
          <a:bodyPr wrap="square" rtlCol="0">
            <a:spAutoFit/>
          </a:bodyPr>
          <a:lstStyle/>
          <a:p>
            <a:pPr algn="ctr"/>
            <a:endParaRPr lang="en-US" sz="3200" b="1" dirty="0" smtClean="0">
              <a:ln w="10541" cmpd="sng">
                <a:solidFill>
                  <a:schemeClr val="accent1">
                    <a:shade val="88000"/>
                    <a:satMod val="110000"/>
                  </a:schemeClr>
                </a:solidFill>
                <a:prstDash val="solid"/>
              </a:ln>
              <a:solidFill>
                <a:srgbClr val="00B0F0"/>
              </a:solidFill>
              <a:latin typeface="Comic Sans MS" pitchFamily="66" charset="0"/>
            </a:endParaRPr>
          </a:p>
          <a:p>
            <a:pPr algn="ctr"/>
            <a:r>
              <a:rPr lang="en-US" sz="3200" b="1" dirty="0" smtClean="0">
                <a:ln w="10541" cmpd="sng">
                  <a:solidFill>
                    <a:schemeClr val="accent1">
                      <a:shade val="88000"/>
                      <a:satMod val="110000"/>
                    </a:schemeClr>
                  </a:solidFill>
                  <a:prstDash val="solid"/>
                </a:ln>
                <a:solidFill>
                  <a:srgbClr val="00B0F0"/>
                </a:solidFill>
                <a:latin typeface="Comic Sans MS" pitchFamily="66" charset="0"/>
              </a:rPr>
              <a:t/>
            </a:r>
            <a:br>
              <a:rPr lang="en-US" sz="3200" b="1" dirty="0" smtClean="0">
                <a:ln w="10541" cmpd="sng">
                  <a:solidFill>
                    <a:schemeClr val="accent1">
                      <a:shade val="88000"/>
                      <a:satMod val="110000"/>
                    </a:schemeClr>
                  </a:solidFill>
                  <a:prstDash val="solid"/>
                </a:ln>
                <a:solidFill>
                  <a:srgbClr val="00B0F0"/>
                </a:solidFill>
                <a:latin typeface="Comic Sans MS" pitchFamily="66" charset="0"/>
              </a:rPr>
            </a:br>
            <a:r>
              <a:rPr lang="en-US" sz="3200" b="1" dirty="0" smtClean="0">
                <a:ln w="10541" cmpd="sng">
                  <a:solidFill>
                    <a:schemeClr val="accent1">
                      <a:shade val="88000"/>
                      <a:satMod val="110000"/>
                    </a:schemeClr>
                  </a:solidFill>
                  <a:prstDash val="solid"/>
                </a:ln>
                <a:solidFill>
                  <a:srgbClr val="00B0F0"/>
                </a:solidFill>
                <a:latin typeface="Comic Sans MS" pitchFamily="66" charset="0"/>
              </a:rPr>
              <a:t>HIGHER EDUCATION</a:t>
            </a:r>
          </a:p>
          <a:p>
            <a:pPr algn="ctr"/>
            <a:r>
              <a:rPr lang="en-US" sz="3200" b="1" dirty="0" smtClean="0">
                <a:ln w="10541" cmpd="sng">
                  <a:solidFill>
                    <a:schemeClr val="accent1">
                      <a:shade val="88000"/>
                      <a:satMod val="110000"/>
                    </a:schemeClr>
                  </a:solidFill>
                  <a:prstDash val="solid"/>
                </a:ln>
                <a:solidFill>
                  <a:srgbClr val="00B0F0"/>
                </a:solidFill>
                <a:latin typeface="Comic Sans MS" pitchFamily="66" charset="0"/>
              </a:rPr>
              <a:t>(TECHNICAL) DEPARTMENT</a:t>
            </a:r>
          </a:p>
          <a:p>
            <a:pPr algn="ctr"/>
            <a:r>
              <a:rPr lang="en-US" sz="2000" b="1" dirty="0" smtClean="0">
                <a:ln w="10541" cmpd="sng">
                  <a:solidFill>
                    <a:schemeClr val="accent1">
                      <a:shade val="88000"/>
                      <a:satMod val="110000"/>
                    </a:schemeClr>
                  </a:solidFill>
                  <a:prstDash val="solid"/>
                </a:ln>
                <a:solidFill>
                  <a:srgbClr val="FF0000"/>
                </a:solidFill>
                <a:latin typeface="Comic Sans MS" pitchFamily="66" charset="0"/>
              </a:rPr>
              <a:t>VISION ASSAM : 2030</a:t>
            </a:r>
            <a:endParaRPr lang="en-US" sz="2000" dirty="0" smtClean="0">
              <a:solidFill>
                <a:srgbClr val="FF0000"/>
              </a:solidFill>
              <a:latin typeface="Comic Sans MS" pitchFamily="66" charset="0"/>
            </a:endParaRPr>
          </a:p>
          <a:p>
            <a:pPr algn="ctr"/>
            <a:endParaRPr lang="en-US" sz="3200" dirty="0" smtClean="0">
              <a:solidFill>
                <a:srgbClr val="00B0F0"/>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8926" y="274638"/>
            <a:ext cx="5757874" cy="1143000"/>
          </a:xfrm>
          <a:solidFill>
            <a:schemeClr val="bg1"/>
          </a:solidFill>
        </p:spPr>
        <p:txBody>
          <a:bodyPr>
            <a:normAutofit fontScale="90000"/>
          </a:bodyPr>
          <a:lstStyle/>
          <a:p>
            <a:pPr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2000" b="1" dirty="0" smtClean="0">
                <a:latin typeface="Comic Sans MS" pitchFamily="66" charset="0"/>
              </a:rPr>
              <a:t>ENSURE ACCESS TO AFFORDABLE RELIABLE, SUSTAINABLE AND MODERN ENERGY FOR ALL</a:t>
            </a:r>
            <a:r>
              <a:rPr lang="en-US" sz="2800" dirty="0" smtClean="0"/>
              <a:t/>
            </a:r>
            <a:br>
              <a:rPr lang="en-US" sz="2800" dirty="0" smtClean="0"/>
            </a:br>
            <a:r>
              <a:rPr lang="en-US" sz="3200" dirty="0" smtClean="0"/>
              <a:t/>
            </a:r>
            <a:br>
              <a:rPr lang="en-US" sz="3200" dirty="0" smtClean="0"/>
            </a:br>
            <a:r>
              <a:rPr lang="en-US"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IN" dirty="0"/>
          </a:p>
        </p:txBody>
      </p:sp>
      <p:graphicFrame>
        <p:nvGraphicFramePr>
          <p:cNvPr id="4" name="Table 3"/>
          <p:cNvGraphicFramePr>
            <a:graphicFrameLocks noGrp="1"/>
          </p:cNvGraphicFramePr>
          <p:nvPr/>
        </p:nvGraphicFramePr>
        <p:xfrm>
          <a:off x="285720" y="2000240"/>
          <a:ext cx="8358246" cy="4344366"/>
        </p:xfrm>
        <a:graphic>
          <a:graphicData uri="http://schemas.openxmlformats.org/drawingml/2006/table">
            <a:tbl>
              <a:tblPr firstRow="1" bandRow="1">
                <a:tableStyleId>{5C22544A-7EE6-4342-B048-85BDC9FD1C3A}</a:tableStyleId>
              </a:tblPr>
              <a:tblGrid>
                <a:gridCol w="4179123"/>
                <a:gridCol w="4179123"/>
              </a:tblGrid>
              <a:tr h="666844">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600" b="1" dirty="0" smtClean="0">
                          <a:solidFill>
                            <a:schemeClr val="bg2">
                              <a:lumMod val="25000"/>
                            </a:schemeClr>
                          </a:solidFill>
                          <a:latin typeface="Comic Sans MS" pitchFamily="66" charset="0"/>
                        </a:rPr>
                        <a:t>TARGET</a:t>
                      </a:r>
                      <a:endParaRPr lang="en-IN" sz="1600" b="1" dirty="0" smtClean="0">
                        <a:solidFill>
                          <a:schemeClr val="bg2">
                            <a:lumMod val="25000"/>
                          </a:schemeClr>
                        </a:solidFill>
                        <a:latin typeface="Comic Sans MS" pitchFamily="66" charset="0"/>
                      </a:endParaRPr>
                    </a:p>
                    <a:p>
                      <a:pPr>
                        <a:buFont typeface="Wingdings" pitchFamily="2" charset="2"/>
                        <a:buChar char="Ø"/>
                      </a:pPr>
                      <a:endParaRPr lang="en-US" sz="1600"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2">
                              <a:lumMod val="25000"/>
                            </a:schemeClr>
                          </a:solidFill>
                          <a:latin typeface="Comic Sans MS" pitchFamily="66" charset="0"/>
                        </a:rPr>
                        <a:t>STRATEGIES</a:t>
                      </a:r>
                      <a:endParaRPr lang="en-IN" sz="1600" dirty="0" smtClean="0">
                        <a:solidFill>
                          <a:schemeClr val="bg2">
                            <a:lumMod val="25000"/>
                          </a:schemeClr>
                        </a:solidFill>
                        <a:latin typeface="Comic Sans MS" pitchFamily="66" charset="0"/>
                      </a:endParaRPr>
                    </a:p>
                    <a:p>
                      <a:endParaRPr lang="en-IN" sz="1600" dirty="0">
                        <a:solidFill>
                          <a:schemeClr val="bg2">
                            <a:lumMod val="25000"/>
                          </a:schemeClr>
                        </a:solidFill>
                        <a:latin typeface="Comic Sans MS" pitchFamily="66" charset="0"/>
                      </a:endParaRPr>
                    </a:p>
                  </a:txBody>
                  <a:tcPr>
                    <a:solidFill>
                      <a:schemeClr val="accent1"/>
                    </a:solidFill>
                  </a:tcPr>
                </a:tc>
              </a:tr>
              <a:tr h="3677522">
                <a:tc>
                  <a:txBody>
                    <a:bodyPr/>
                    <a:lstStyle/>
                    <a:p>
                      <a:pPr>
                        <a:buFont typeface="Wingdings" pitchFamily="2" charset="2"/>
                        <a:buNone/>
                      </a:pPr>
                      <a:endParaRPr lang="en-IN" sz="1600" b="1" dirty="0" smtClean="0">
                        <a:solidFill>
                          <a:schemeClr val="bg2">
                            <a:lumMod val="25000"/>
                          </a:schemeClr>
                        </a:solidFill>
                        <a:latin typeface="Comic Sans MS" pitchFamily="66" charset="0"/>
                      </a:endParaRPr>
                    </a:p>
                    <a:p>
                      <a:pPr>
                        <a:buFont typeface="Wingdings" pitchFamily="2" charset="2"/>
                        <a:buNone/>
                      </a:pPr>
                      <a:r>
                        <a:rPr lang="en-US" sz="1600" b="1" dirty="0" smtClean="0">
                          <a:latin typeface="Comic Sans MS" pitchFamily="66" charset="0"/>
                        </a:rPr>
                        <a:t>7a</a:t>
                      </a:r>
                    </a:p>
                    <a:p>
                      <a:endParaRPr lang="en-US" sz="1600" b="1" dirty="0" smtClean="0">
                        <a:latin typeface="Comic Sans MS" pitchFamily="66" charset="0"/>
                      </a:endParaRPr>
                    </a:p>
                    <a:p>
                      <a:r>
                        <a:rPr lang="en-US" sz="1600" dirty="0" smtClean="0"/>
                        <a:t> </a:t>
                      </a:r>
                      <a:r>
                        <a:rPr lang="en-US" sz="1800" b="1" dirty="0" smtClean="0">
                          <a:latin typeface="Comic Sans MS" pitchFamily="66" charset="0"/>
                        </a:rPr>
                        <a:t>Enhance international </a:t>
                      </a:r>
                    </a:p>
                    <a:p>
                      <a:r>
                        <a:rPr lang="en-US" sz="1800" b="1" dirty="0" smtClean="0">
                          <a:latin typeface="Comic Sans MS" pitchFamily="66" charset="0"/>
                        </a:rPr>
                        <a:t>co operation to facilitate access to clean energy research and technologies</a:t>
                      </a:r>
                    </a:p>
                    <a:p>
                      <a:pPr>
                        <a:buFont typeface="Wingdings" pitchFamily="2" charset="2"/>
                        <a:buNone/>
                      </a:pPr>
                      <a:endParaRPr lang="en-US" sz="1600" b="1" dirty="0" smtClean="0">
                        <a:latin typeface="Comic Sans MS" pitchFamily="66" charset="0"/>
                      </a:endParaRPr>
                    </a:p>
                  </a:txBody>
                  <a:tcPr>
                    <a:solidFill>
                      <a:schemeClr val="accent3">
                        <a:lumMod val="20000"/>
                        <a:lumOff val="80000"/>
                      </a:schemeClr>
                    </a:solidFill>
                  </a:tcPr>
                </a:tc>
                <a:tc>
                  <a:txBody>
                    <a:bodyPr/>
                    <a:lstStyle/>
                    <a:p>
                      <a:endParaRPr lang="en-US" sz="1600" dirty="0" smtClean="0"/>
                    </a:p>
                    <a:p>
                      <a:endParaRPr lang="en-US" sz="1600" b="1" dirty="0" smtClean="0">
                        <a:latin typeface="Comic Sans MS" pitchFamily="66" charset="0"/>
                      </a:endParaRPr>
                    </a:p>
                    <a:p>
                      <a:endParaRPr lang="en-US" sz="1600" b="1" dirty="0" smtClean="0">
                        <a:latin typeface="Comic Sans MS" pitchFamily="66" charset="0"/>
                      </a:endParaRPr>
                    </a:p>
                    <a:p>
                      <a:r>
                        <a:rPr lang="en-US" sz="1800" b="1" baseline="0" dirty="0" smtClean="0">
                          <a:latin typeface="Comic Sans MS" pitchFamily="66" charset="0"/>
                        </a:rPr>
                        <a:t>Frame policies to </a:t>
                      </a:r>
                      <a:r>
                        <a:rPr lang="en-US" sz="1800" b="1" dirty="0" smtClean="0">
                          <a:latin typeface="Comic Sans MS" pitchFamily="66" charset="0"/>
                        </a:rPr>
                        <a:t>facilitate access to clean energy research and technologies at international level</a:t>
                      </a:r>
                    </a:p>
                  </a:txBody>
                  <a:tcPr>
                    <a:solidFill>
                      <a:schemeClr val="accent1">
                        <a:lumMod val="20000"/>
                        <a:lumOff val="80000"/>
                      </a:schemeClr>
                    </a:solidFill>
                  </a:tcPr>
                </a:tc>
              </a:tr>
            </a:tbl>
          </a:graphicData>
        </a:graphic>
      </p:graphicFrame>
      <p:pic>
        <p:nvPicPr>
          <p:cNvPr id="5" name="Picture 4" descr="Image result for sdg goals images"/>
          <p:cNvPicPr/>
          <p:nvPr/>
        </p:nvPicPr>
        <p:blipFill>
          <a:blip r:embed="rId3"/>
          <a:srcRect/>
          <a:stretch>
            <a:fillRect/>
          </a:stretch>
        </p:blipFill>
        <p:spPr bwMode="auto">
          <a:xfrm>
            <a:off x="357158" y="214291"/>
            <a:ext cx="2438400" cy="1500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116" y="274638"/>
            <a:ext cx="5400684" cy="1368412"/>
          </a:xfrm>
          <a:solidFill>
            <a:schemeClr val="bg1"/>
          </a:solidFill>
        </p:spPr>
        <p:txBody>
          <a:bodyPr>
            <a:normAutofit fontScale="90000"/>
          </a:bodyPr>
          <a:lstStyle/>
          <a:p>
            <a:pPr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2000" b="1" dirty="0" smtClean="0">
                <a:latin typeface="Comic Sans MS" pitchFamily="66" charset="0"/>
              </a:rPr>
              <a:t>PROMOTE SUSTAINED, INCLUSIVE AND SUSTAINABLE ECINOMIC GROWTH, FULL AND PRODUCTIVE EMPLOYMENT AND DECENTWORK FOR ALL</a:t>
            </a:r>
            <a:r>
              <a:rPr lang="en-US" sz="2400" dirty="0" smtClean="0"/>
              <a:t/>
            </a:r>
            <a:br>
              <a:rPr lang="en-US" sz="2400" dirty="0" smtClean="0"/>
            </a:br>
            <a:r>
              <a:rPr lang="en-US" sz="2800" dirty="0" smtClean="0"/>
              <a:t/>
            </a:r>
            <a:br>
              <a:rPr lang="en-US" sz="2800" dirty="0" smtClean="0"/>
            </a:br>
            <a:r>
              <a:rPr lang="en-US" sz="3200" dirty="0" smtClean="0"/>
              <a:t/>
            </a:r>
            <a:br>
              <a:rPr lang="en-US" sz="3200" dirty="0" smtClean="0"/>
            </a:br>
            <a:r>
              <a:rPr lang="en-US"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IN" dirty="0"/>
          </a:p>
        </p:txBody>
      </p:sp>
      <p:graphicFrame>
        <p:nvGraphicFramePr>
          <p:cNvPr id="4" name="Table 3"/>
          <p:cNvGraphicFramePr>
            <a:graphicFrameLocks noGrp="1"/>
          </p:cNvGraphicFramePr>
          <p:nvPr/>
        </p:nvGraphicFramePr>
        <p:xfrm>
          <a:off x="357158" y="2274098"/>
          <a:ext cx="8215370" cy="4012422"/>
        </p:xfrm>
        <a:graphic>
          <a:graphicData uri="http://schemas.openxmlformats.org/drawingml/2006/table">
            <a:tbl>
              <a:tblPr firstRow="1" bandRow="1">
                <a:tableStyleId>{5C22544A-7EE6-4342-B048-85BDC9FD1C3A}</a:tableStyleId>
              </a:tblPr>
              <a:tblGrid>
                <a:gridCol w="4107685"/>
                <a:gridCol w="4107685"/>
              </a:tblGrid>
              <a:tr h="628186">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3372342">
                <a:tc>
                  <a:txBody>
                    <a:bodyPr/>
                    <a:lstStyle/>
                    <a:p>
                      <a:pPr>
                        <a:buFont typeface="Wingdings" pitchFamily="2" charset="2"/>
                        <a:buNone/>
                      </a:pPr>
                      <a:endParaRPr lang="en-IN" b="1" dirty="0" smtClean="0">
                        <a:solidFill>
                          <a:schemeClr val="bg2">
                            <a:lumMod val="25000"/>
                          </a:schemeClr>
                        </a:solidFill>
                        <a:latin typeface="Comic Sans MS" pitchFamily="66" charset="0"/>
                      </a:endParaRPr>
                    </a:p>
                    <a:p>
                      <a:pPr>
                        <a:buFont typeface="Wingdings" pitchFamily="2" charset="2"/>
                        <a:buNone/>
                      </a:pPr>
                      <a:r>
                        <a:rPr lang="en-US" b="1" dirty="0" smtClean="0">
                          <a:latin typeface="Comic Sans MS" pitchFamily="66" charset="0"/>
                        </a:rPr>
                        <a:t>8.6</a:t>
                      </a:r>
                    </a:p>
                    <a:p>
                      <a:endParaRPr lang="en-US" b="1" dirty="0" smtClean="0">
                        <a:latin typeface="Comic Sans MS" pitchFamily="66" charset="0"/>
                      </a:endParaRPr>
                    </a:p>
                    <a:p>
                      <a:r>
                        <a:rPr lang="en-US" sz="1800" b="1" dirty="0" smtClean="0">
                          <a:latin typeface="Comic Sans MS" pitchFamily="66" charset="0"/>
                        </a:rPr>
                        <a:t>By 2020 substantially reduce the proportion of youth not in employment, education or training</a:t>
                      </a:r>
                    </a:p>
                    <a:p>
                      <a:endParaRPr lang="en-US" b="1" dirty="0" smtClean="0">
                        <a:latin typeface="Comic Sans MS" pitchFamily="66" charset="0"/>
                      </a:endParaRPr>
                    </a:p>
                    <a:p>
                      <a:pPr>
                        <a:buFont typeface="Wingdings" pitchFamily="2" charset="2"/>
                        <a:buNone/>
                      </a:pPr>
                      <a:endParaRPr lang="en-US" b="1" dirty="0" smtClean="0">
                        <a:latin typeface="Comic Sans MS" pitchFamily="66" charset="0"/>
                      </a:endParaRPr>
                    </a:p>
                  </a:txBody>
                  <a:tcPr>
                    <a:solidFill>
                      <a:schemeClr val="accent3">
                        <a:lumMod val="20000"/>
                        <a:lumOff val="80000"/>
                      </a:schemeClr>
                    </a:solidFill>
                  </a:tcPr>
                </a:tc>
                <a:tc>
                  <a:txBody>
                    <a:bodyPr/>
                    <a:lstStyle/>
                    <a:p>
                      <a:endParaRPr lang="en-US" dirty="0" smtClean="0"/>
                    </a:p>
                    <a:p>
                      <a:endParaRPr lang="en-US" b="1" dirty="0" smtClean="0">
                        <a:latin typeface="Comic Sans MS" pitchFamily="66" charset="0"/>
                      </a:endParaRPr>
                    </a:p>
                    <a:p>
                      <a:endParaRPr lang="en-US" b="1" dirty="0" smtClean="0">
                        <a:latin typeface="Comic Sans MS" pitchFamily="66" charset="0"/>
                      </a:endParaRPr>
                    </a:p>
                    <a:p>
                      <a:r>
                        <a:rPr lang="en-US" b="1" dirty="0" smtClean="0">
                          <a:latin typeface="Comic Sans MS" pitchFamily="66" charset="0"/>
                        </a:rPr>
                        <a:t>Frame tertiary education policies</a:t>
                      </a:r>
                      <a:r>
                        <a:rPr lang="en-US" b="1" baseline="0" dirty="0" smtClean="0">
                          <a:latin typeface="Comic Sans MS" pitchFamily="66" charset="0"/>
                        </a:rPr>
                        <a:t> to </a:t>
                      </a:r>
                      <a:r>
                        <a:rPr lang="en-US" b="1" dirty="0" smtClean="0">
                          <a:latin typeface="Comic Sans MS" pitchFamily="66" charset="0"/>
                        </a:rPr>
                        <a:t>prepare</a:t>
                      </a:r>
                      <a:r>
                        <a:rPr lang="en-US" b="1" baseline="0" dirty="0" smtClean="0">
                          <a:latin typeface="Comic Sans MS" pitchFamily="66" charset="0"/>
                        </a:rPr>
                        <a:t> youth for self employment for decent living</a:t>
                      </a:r>
                      <a:endParaRPr lang="en-US" b="1" dirty="0" smtClean="0">
                        <a:latin typeface="Comic Sans MS" pitchFamily="66" charset="0"/>
                      </a:endParaRPr>
                    </a:p>
                  </a:txBody>
                  <a:tcPr>
                    <a:solidFill>
                      <a:schemeClr val="accent1">
                        <a:lumMod val="20000"/>
                        <a:lumOff val="80000"/>
                      </a:schemeClr>
                    </a:solidFill>
                  </a:tcPr>
                </a:tc>
              </a:tr>
            </a:tbl>
          </a:graphicData>
        </a:graphic>
      </p:graphicFrame>
      <p:pic>
        <p:nvPicPr>
          <p:cNvPr id="5" name="Picture 4" descr="Image result for sdg goals images"/>
          <p:cNvPicPr/>
          <p:nvPr/>
        </p:nvPicPr>
        <p:blipFill>
          <a:blip r:embed="rId2"/>
          <a:srcRect/>
          <a:stretch>
            <a:fillRect/>
          </a:stretch>
        </p:blipFill>
        <p:spPr bwMode="auto">
          <a:xfrm>
            <a:off x="357158" y="214290"/>
            <a:ext cx="2857520"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7554" y="274638"/>
            <a:ext cx="5000660" cy="1143000"/>
          </a:xfrm>
          <a:solidFill>
            <a:schemeClr val="bg1"/>
          </a:solidFill>
        </p:spPr>
        <p:txBody>
          <a:bodyPr>
            <a:normAutofit fontScale="90000"/>
          </a:bodyPr>
          <a:lstStyle/>
          <a:p>
            <a:pPr lvl="0"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2000" b="1" dirty="0" smtClean="0">
                <a:latin typeface="Comic Sans MS" pitchFamily="66" charset="0"/>
              </a:rPr>
              <a:t>BUILD RESILIENT IFRASTRUCTURE, PROMOTE INCLUSIVE AND SUSTAINABLE INDUSTRIALISATION AND FOSTER INNOVATION</a:t>
            </a:r>
            <a:r>
              <a:rPr lang="en-US" sz="2000" dirty="0" smtClean="0">
                <a:latin typeface="Comic Sans MS" pitchFamily="66" charset="0"/>
              </a:rPr>
              <a:t/>
            </a:r>
            <a:br>
              <a:rPr lang="en-US" sz="2000" dirty="0" smtClean="0">
                <a:latin typeface="Comic Sans MS" pitchFamily="66" charset="0"/>
              </a:rPr>
            </a:br>
            <a:r>
              <a:rPr lang="en-US" sz="2400" dirty="0" smtClean="0"/>
              <a:t/>
            </a:r>
            <a:br>
              <a:rPr lang="en-US" sz="2400" dirty="0" smtClean="0"/>
            </a:br>
            <a:r>
              <a:rPr lang="en-US" sz="2800" dirty="0" smtClean="0"/>
              <a:t/>
            </a:r>
            <a:br>
              <a:rPr lang="en-US" sz="2800" dirty="0" smtClean="0"/>
            </a:br>
            <a:r>
              <a:rPr lang="en-US" sz="3200" dirty="0" smtClean="0"/>
              <a:t/>
            </a:r>
            <a:br>
              <a:rPr lang="en-US" sz="3200" dirty="0" smtClean="0"/>
            </a:br>
            <a:r>
              <a:rPr lang="en-US"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IN" dirty="0"/>
          </a:p>
        </p:txBody>
      </p:sp>
      <p:graphicFrame>
        <p:nvGraphicFramePr>
          <p:cNvPr id="4" name="Table 3"/>
          <p:cNvGraphicFramePr>
            <a:graphicFrameLocks noGrp="1"/>
          </p:cNvGraphicFramePr>
          <p:nvPr/>
        </p:nvGraphicFramePr>
        <p:xfrm>
          <a:off x="357158" y="2071678"/>
          <a:ext cx="8358246" cy="4452942"/>
        </p:xfrm>
        <a:graphic>
          <a:graphicData uri="http://schemas.openxmlformats.org/drawingml/2006/table">
            <a:tbl>
              <a:tblPr firstRow="1" bandRow="1">
                <a:tableStyleId>{5C22544A-7EE6-4342-B048-85BDC9FD1C3A}</a:tableStyleId>
              </a:tblPr>
              <a:tblGrid>
                <a:gridCol w="4179123"/>
                <a:gridCol w="4179123"/>
              </a:tblGrid>
              <a:tr h="642942">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3751194">
                <a:tc>
                  <a:txBody>
                    <a:bodyPr/>
                    <a:lstStyle/>
                    <a:p>
                      <a:pPr lvl="0"/>
                      <a:endParaRPr lang="en-US" sz="1600" b="1" dirty="0" smtClean="0">
                        <a:latin typeface="Comic Sans MS" pitchFamily="66" charset="0"/>
                      </a:endParaRPr>
                    </a:p>
                    <a:p>
                      <a:pPr lvl="0"/>
                      <a:r>
                        <a:rPr lang="en-US" sz="1600" b="1" dirty="0" smtClean="0">
                          <a:latin typeface="Comic Sans MS" pitchFamily="66" charset="0"/>
                        </a:rPr>
                        <a:t>9.5</a:t>
                      </a:r>
                    </a:p>
                    <a:p>
                      <a:pPr lvl="0"/>
                      <a:r>
                        <a:rPr lang="en-US" sz="1800" b="1" dirty="0" smtClean="0">
                          <a:latin typeface="Comic Sans MS" pitchFamily="66" charset="0"/>
                        </a:rPr>
                        <a:t>Enhance scientific research, upgrade the technological capabilities of industrial sectors particularly in developing countries including by 2030 encouraging innovation and increasing the</a:t>
                      </a:r>
                      <a:r>
                        <a:rPr lang="en-US" sz="1800" b="1" baseline="0" dirty="0" smtClean="0">
                          <a:latin typeface="Comic Sans MS" pitchFamily="66" charset="0"/>
                        </a:rPr>
                        <a:t> </a:t>
                      </a:r>
                      <a:r>
                        <a:rPr lang="en-US" sz="1800" b="1" dirty="0" smtClean="0">
                          <a:latin typeface="Comic Sans MS" pitchFamily="66" charset="0"/>
                        </a:rPr>
                        <a:t>number of R</a:t>
                      </a:r>
                      <a:r>
                        <a:rPr lang="en-US" sz="1800" b="1" baseline="0" dirty="0" smtClean="0">
                          <a:latin typeface="Comic Sans MS" pitchFamily="66" charset="0"/>
                        </a:rPr>
                        <a:t> </a:t>
                      </a:r>
                      <a:r>
                        <a:rPr lang="en-US" sz="1800" b="1" dirty="0" smtClean="0">
                          <a:latin typeface="Comic Sans MS" pitchFamily="66" charset="0"/>
                        </a:rPr>
                        <a:t>&amp;</a:t>
                      </a:r>
                      <a:r>
                        <a:rPr lang="en-US" sz="1800" b="1" baseline="0" dirty="0" smtClean="0">
                          <a:latin typeface="Comic Sans MS" pitchFamily="66" charset="0"/>
                        </a:rPr>
                        <a:t> D </a:t>
                      </a:r>
                      <a:r>
                        <a:rPr lang="en-US" sz="1800" b="1" dirty="0" smtClean="0">
                          <a:latin typeface="Comic Sans MS" pitchFamily="66" charset="0"/>
                        </a:rPr>
                        <a:t>workers</a:t>
                      </a:r>
                    </a:p>
                    <a:p>
                      <a:pPr lvl="0"/>
                      <a:endParaRPr lang="en-IN" sz="1600" b="1" dirty="0" smtClean="0">
                        <a:latin typeface="Comic Sans MS" pitchFamily="66" charset="0"/>
                      </a:endParaRPr>
                    </a:p>
                    <a:p>
                      <a:pPr lvl="0"/>
                      <a:r>
                        <a:rPr lang="en-US" sz="1600" b="1" dirty="0" smtClean="0">
                          <a:latin typeface="Comic Sans MS" pitchFamily="66" charset="0"/>
                        </a:rPr>
                        <a:t> 9.b:</a:t>
                      </a:r>
                    </a:p>
                    <a:p>
                      <a:pPr lvl="0"/>
                      <a:r>
                        <a:rPr lang="en-US" sz="1800" b="1" dirty="0" smtClean="0">
                          <a:latin typeface="Comic Sans MS" pitchFamily="66" charset="0"/>
                        </a:rPr>
                        <a:t>Support domestic technology development, research and innovation in developing countries</a:t>
                      </a:r>
                    </a:p>
                  </a:txBody>
                  <a:tcPr>
                    <a:solidFill>
                      <a:schemeClr val="accent3">
                        <a:lumMod val="20000"/>
                        <a:lumOff val="80000"/>
                      </a:schemeClr>
                    </a:solidFill>
                  </a:tcPr>
                </a:tc>
                <a:tc>
                  <a:txBody>
                    <a:bodyPr/>
                    <a:lstStyle/>
                    <a:p>
                      <a:pPr>
                        <a:buFont typeface="Wingdings" pitchFamily="2" charset="2"/>
                        <a:buChar char="Ø"/>
                      </a:pPr>
                      <a:endParaRPr lang="en-US" sz="1600" b="1" dirty="0" smtClean="0">
                        <a:latin typeface="Comic Sans MS" pitchFamily="66" charset="0"/>
                      </a:endParaRPr>
                    </a:p>
                    <a:p>
                      <a:pPr>
                        <a:buFont typeface="Wingdings" pitchFamily="2" charset="2"/>
                        <a:buNone/>
                      </a:pPr>
                      <a:endParaRPr lang="en-US" sz="1800" b="1" dirty="0" smtClean="0">
                        <a:latin typeface="Comic Sans MS" pitchFamily="66" charset="0"/>
                      </a:endParaRPr>
                    </a:p>
                    <a:p>
                      <a:pPr>
                        <a:buFont typeface="Wingdings" pitchFamily="2" charset="2"/>
                        <a:buChar char="Ø"/>
                      </a:pPr>
                      <a:r>
                        <a:rPr lang="en-US" sz="1800" b="1" dirty="0" smtClean="0">
                          <a:latin typeface="Comic Sans MS" pitchFamily="66" charset="0"/>
                        </a:rPr>
                        <a:t>Up</a:t>
                      </a:r>
                      <a:r>
                        <a:rPr lang="en-US" sz="1800" b="1" baseline="0" dirty="0" smtClean="0">
                          <a:latin typeface="Comic Sans MS" pitchFamily="66" charset="0"/>
                        </a:rPr>
                        <a:t> grade technical institutes and incentives to R &amp; D workers  </a:t>
                      </a:r>
                    </a:p>
                    <a:p>
                      <a:endParaRPr lang="en-US" sz="1800" b="1" baseline="0" dirty="0" smtClean="0">
                        <a:latin typeface="Comic Sans MS" pitchFamily="66" charset="0"/>
                      </a:endParaRPr>
                    </a:p>
                    <a:p>
                      <a:pPr>
                        <a:buFont typeface="Wingdings" pitchFamily="2" charset="2"/>
                        <a:buChar char="Ø"/>
                      </a:pPr>
                      <a:r>
                        <a:rPr lang="en-US" sz="1800" b="1" baseline="0" dirty="0" smtClean="0">
                          <a:latin typeface="Comic Sans MS" pitchFamily="66" charset="0"/>
                        </a:rPr>
                        <a:t>Financial support to institutes working on </a:t>
                      </a:r>
                      <a:r>
                        <a:rPr lang="en-US" sz="1800" b="1" dirty="0" smtClean="0">
                          <a:latin typeface="Comic Sans MS" pitchFamily="66" charset="0"/>
                        </a:rPr>
                        <a:t>resilient infrastructure</a:t>
                      </a:r>
                      <a:r>
                        <a:rPr lang="en-US" sz="1800" b="1" baseline="0" dirty="0" smtClean="0">
                          <a:latin typeface="Comic Sans MS" pitchFamily="66" charset="0"/>
                        </a:rPr>
                        <a:t> research</a:t>
                      </a:r>
                      <a:endParaRPr lang="en-US" sz="1800" dirty="0" smtClean="0"/>
                    </a:p>
                  </a:txBody>
                  <a:tcPr>
                    <a:solidFill>
                      <a:schemeClr val="accent1">
                        <a:lumMod val="20000"/>
                        <a:lumOff val="80000"/>
                      </a:schemeClr>
                    </a:solidFill>
                  </a:tcPr>
                </a:tc>
              </a:tr>
            </a:tbl>
          </a:graphicData>
        </a:graphic>
      </p:graphicFrame>
      <p:pic>
        <p:nvPicPr>
          <p:cNvPr id="5" name="Picture 4" descr="https://sustainabledevelopment.un.org/content/sdgs/large/Goal-9.jpg"/>
          <p:cNvPicPr/>
          <p:nvPr/>
        </p:nvPicPr>
        <p:blipFill>
          <a:blip r:embed="rId2" cstate="print"/>
          <a:srcRect/>
          <a:stretch>
            <a:fillRect/>
          </a:stretch>
        </p:blipFill>
        <p:spPr bwMode="auto">
          <a:xfrm>
            <a:off x="357158" y="285728"/>
            <a:ext cx="2643205" cy="15716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1802" y="274638"/>
            <a:ext cx="5614998" cy="1143000"/>
          </a:xfrm>
          <a:solidFill>
            <a:schemeClr val="bg1"/>
          </a:solidFill>
        </p:spPr>
        <p:txBody>
          <a:bodyPr>
            <a:normAutofit fontScale="90000"/>
          </a:bodyPr>
          <a:lstStyle/>
          <a:p>
            <a:pPr lvl="0"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2000" b="1" dirty="0" smtClean="0">
                <a:latin typeface="Comic Sans MS" pitchFamily="66" charset="0"/>
              </a:rPr>
              <a:t>REDUCE INEQUALITY AMONG AND WITHIN COUNTRIES</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2000" dirty="0" smtClean="0">
                <a:latin typeface="Comic Sans MS" pitchFamily="66" charset="0"/>
              </a:rPr>
              <a:t/>
            </a:r>
            <a:br>
              <a:rPr lang="en-US" sz="2000" dirty="0" smtClean="0">
                <a:latin typeface="Comic Sans MS" pitchFamily="66" charset="0"/>
              </a:rPr>
            </a:br>
            <a:r>
              <a:rPr lang="en-US" sz="2400" dirty="0" smtClean="0"/>
              <a:t/>
            </a:r>
            <a:br>
              <a:rPr lang="en-US" sz="2400" dirty="0" smtClean="0"/>
            </a:br>
            <a:r>
              <a:rPr lang="en-US" sz="2800" dirty="0" smtClean="0"/>
              <a:t/>
            </a:r>
            <a:br>
              <a:rPr lang="en-US" sz="2800" dirty="0" smtClean="0"/>
            </a:br>
            <a:r>
              <a:rPr lang="en-US" sz="3200" dirty="0" smtClean="0"/>
              <a:t/>
            </a:r>
            <a:br>
              <a:rPr lang="en-US" sz="3200" dirty="0" smtClean="0"/>
            </a:br>
            <a:r>
              <a:rPr lang="en-US"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IN" dirty="0"/>
          </a:p>
        </p:txBody>
      </p:sp>
      <p:graphicFrame>
        <p:nvGraphicFramePr>
          <p:cNvPr id="4" name="Table 3"/>
          <p:cNvGraphicFramePr>
            <a:graphicFrameLocks noGrp="1"/>
          </p:cNvGraphicFramePr>
          <p:nvPr/>
        </p:nvGraphicFramePr>
        <p:xfrm>
          <a:off x="357158" y="2214554"/>
          <a:ext cx="8358246" cy="4286279"/>
        </p:xfrm>
        <a:graphic>
          <a:graphicData uri="http://schemas.openxmlformats.org/drawingml/2006/table">
            <a:tbl>
              <a:tblPr firstRow="1" bandRow="1">
                <a:tableStyleId>{5C22544A-7EE6-4342-B048-85BDC9FD1C3A}</a:tableStyleId>
              </a:tblPr>
              <a:tblGrid>
                <a:gridCol w="4179123"/>
                <a:gridCol w="4179123"/>
              </a:tblGrid>
              <a:tr h="668822">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3617457">
                <a:tc>
                  <a:txBody>
                    <a:bodyPr/>
                    <a:lstStyle/>
                    <a:p>
                      <a:pPr lvl="0"/>
                      <a:endParaRPr lang="en-US" sz="1600" b="1" dirty="0" smtClean="0">
                        <a:latin typeface="Comic Sans MS" pitchFamily="66" charset="0"/>
                      </a:endParaRPr>
                    </a:p>
                    <a:p>
                      <a:pPr lvl="0"/>
                      <a:r>
                        <a:rPr lang="en-US" sz="1600" b="1" dirty="0" smtClean="0">
                          <a:latin typeface="Comic Sans MS" pitchFamily="66" charset="0"/>
                        </a:rPr>
                        <a:t>10.3</a:t>
                      </a:r>
                    </a:p>
                    <a:p>
                      <a:pPr lvl="0"/>
                      <a:r>
                        <a:rPr lang="en-US" sz="1800" b="1" dirty="0" smtClean="0">
                          <a:latin typeface="Comic Sans MS" pitchFamily="66" charset="0"/>
                        </a:rPr>
                        <a:t>Ensure equal opportunity and reduce inequalities of outcome  including through eliminating discriminatory laws, practices, policies and promoting appropriate legislation, policies and actions</a:t>
                      </a:r>
                    </a:p>
                    <a:p>
                      <a:pPr lvl="0"/>
                      <a:endParaRPr lang="en-US" sz="1600" b="1" dirty="0" smtClean="0">
                        <a:latin typeface="Comic Sans MS" pitchFamily="66" charset="0"/>
                      </a:endParaRPr>
                    </a:p>
                  </a:txBody>
                  <a:tcPr>
                    <a:solidFill>
                      <a:schemeClr val="accent3">
                        <a:lumMod val="20000"/>
                        <a:lumOff val="80000"/>
                      </a:schemeClr>
                    </a:solidFill>
                  </a:tcPr>
                </a:tc>
                <a:tc>
                  <a:txBody>
                    <a:bodyPr/>
                    <a:lstStyle/>
                    <a:p>
                      <a:pPr>
                        <a:buFont typeface="Wingdings" pitchFamily="2" charset="2"/>
                        <a:buNone/>
                      </a:pPr>
                      <a:endParaRPr lang="en-US" dirty="0" smtClean="0"/>
                    </a:p>
                    <a:p>
                      <a:pPr>
                        <a:buFont typeface="Wingdings" pitchFamily="2" charset="2"/>
                        <a:buNone/>
                      </a:pPr>
                      <a:endParaRPr lang="en-US" dirty="0" smtClean="0"/>
                    </a:p>
                    <a:p>
                      <a:pPr>
                        <a:buFont typeface="Wingdings" pitchFamily="2" charset="2"/>
                        <a:buNone/>
                      </a:pPr>
                      <a:r>
                        <a:rPr lang="en-US" sz="1800" b="1" dirty="0" smtClean="0">
                          <a:latin typeface="Comic Sans MS" pitchFamily="66" charset="0"/>
                        </a:rPr>
                        <a:t>Examining</a:t>
                      </a:r>
                      <a:r>
                        <a:rPr lang="en-US" sz="1800" b="1" baseline="0" dirty="0" smtClean="0">
                          <a:latin typeface="Comic Sans MS" pitchFamily="66" charset="0"/>
                        </a:rPr>
                        <a:t> existing </a:t>
                      </a:r>
                      <a:r>
                        <a:rPr lang="en-US" sz="1800" b="1" dirty="0" smtClean="0">
                          <a:latin typeface="Comic Sans MS" pitchFamily="66" charset="0"/>
                        </a:rPr>
                        <a:t>laws, practices, policies and promoting appropriate legislation, policies and actions in educational institutions to reduce inequalities </a:t>
                      </a:r>
                      <a:endParaRPr lang="en-US" dirty="0" smtClean="0"/>
                    </a:p>
                  </a:txBody>
                  <a:tcPr>
                    <a:solidFill>
                      <a:schemeClr val="accent1">
                        <a:lumMod val="20000"/>
                        <a:lumOff val="80000"/>
                      </a:schemeClr>
                    </a:solidFill>
                  </a:tcPr>
                </a:tc>
              </a:tr>
            </a:tbl>
          </a:graphicData>
        </a:graphic>
      </p:graphicFrame>
      <p:pic>
        <p:nvPicPr>
          <p:cNvPr id="5" name="Picture 4" descr="https://sustainabledevelopment.un.org/content/sdgs/large/Goal-10.jpg"/>
          <p:cNvPicPr/>
          <p:nvPr/>
        </p:nvPicPr>
        <p:blipFill>
          <a:blip r:embed="rId2" cstate="print"/>
          <a:srcRect/>
          <a:stretch>
            <a:fillRect/>
          </a:stretch>
        </p:blipFill>
        <p:spPr bwMode="auto">
          <a:xfrm>
            <a:off x="357158" y="357166"/>
            <a:ext cx="2714644"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678" y="274638"/>
            <a:ext cx="5472122" cy="1143000"/>
          </a:xfrm>
          <a:solidFill>
            <a:schemeClr val="bg1"/>
          </a:solidFill>
        </p:spPr>
        <p:txBody>
          <a:bodyPr>
            <a:normAutofit fontScale="90000"/>
          </a:bodyPr>
          <a:lstStyle/>
          <a:p>
            <a:pPr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2000" b="1" dirty="0" smtClean="0">
                <a:latin typeface="Comic Sans MS" pitchFamily="66" charset="0"/>
              </a:rPr>
              <a:t>MAKE CITIES AND HUMAN SETTLEMENTS INCLUSIVE, SAFE, RESILIENT AND SUSTINABLE</a:t>
            </a:r>
            <a:r>
              <a:rPr lang="en-US" sz="2800" dirty="0" smtClean="0"/>
              <a:t/>
            </a:r>
            <a:br>
              <a:rPr lang="en-US" sz="2800" dirty="0" smtClean="0"/>
            </a:br>
            <a:r>
              <a:rPr lang="en-US" sz="3200" dirty="0" smtClean="0"/>
              <a:t> </a:t>
            </a:r>
            <a:r>
              <a:rPr lang="en-US" sz="2000" dirty="0" smtClean="0">
                <a:latin typeface="Comic Sans MS" pitchFamily="66" charset="0"/>
              </a:rPr>
              <a:t/>
            </a:r>
            <a:br>
              <a:rPr lang="en-US" sz="2000" dirty="0" smtClean="0">
                <a:latin typeface="Comic Sans MS" pitchFamily="66" charset="0"/>
              </a:rPr>
            </a:br>
            <a:r>
              <a:rPr lang="en-US" sz="2400" dirty="0" smtClean="0"/>
              <a:t/>
            </a:r>
            <a:br>
              <a:rPr lang="en-US" sz="2400" dirty="0" smtClean="0"/>
            </a:br>
            <a:r>
              <a:rPr lang="en-US" sz="2800" dirty="0" smtClean="0"/>
              <a:t/>
            </a:r>
            <a:br>
              <a:rPr lang="en-US" sz="2800" dirty="0" smtClean="0"/>
            </a:br>
            <a:r>
              <a:rPr lang="en-US" sz="3200" dirty="0" smtClean="0"/>
              <a:t/>
            </a:r>
            <a:br>
              <a:rPr lang="en-US" sz="3200" dirty="0" smtClean="0"/>
            </a:br>
            <a:r>
              <a:rPr lang="en-US"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IN" dirty="0"/>
          </a:p>
        </p:txBody>
      </p:sp>
      <p:graphicFrame>
        <p:nvGraphicFramePr>
          <p:cNvPr id="4" name="Table 3"/>
          <p:cNvGraphicFramePr>
            <a:graphicFrameLocks noGrp="1"/>
          </p:cNvGraphicFramePr>
          <p:nvPr/>
        </p:nvGraphicFramePr>
        <p:xfrm>
          <a:off x="357158" y="2143116"/>
          <a:ext cx="8358246" cy="4286279"/>
        </p:xfrm>
        <a:graphic>
          <a:graphicData uri="http://schemas.openxmlformats.org/drawingml/2006/table">
            <a:tbl>
              <a:tblPr firstRow="1" bandRow="1">
                <a:tableStyleId>{5C22544A-7EE6-4342-B048-85BDC9FD1C3A}</a:tableStyleId>
              </a:tblPr>
              <a:tblGrid>
                <a:gridCol w="4179123"/>
                <a:gridCol w="4179123"/>
              </a:tblGrid>
              <a:tr h="668822">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3617457">
                <a:tc>
                  <a:txBody>
                    <a:bodyPr/>
                    <a:lstStyle/>
                    <a:p>
                      <a:endParaRPr lang="en-US" sz="1600" b="1" dirty="0" smtClean="0">
                        <a:latin typeface="Comic Sans MS" pitchFamily="66" charset="0"/>
                      </a:endParaRPr>
                    </a:p>
                    <a:p>
                      <a:r>
                        <a:rPr lang="en-US" sz="1800" b="1" dirty="0" smtClean="0">
                          <a:latin typeface="Comic Sans MS" pitchFamily="66" charset="0"/>
                        </a:rPr>
                        <a:t>11.4: </a:t>
                      </a:r>
                    </a:p>
                    <a:p>
                      <a:r>
                        <a:rPr lang="en-US" sz="1800" b="1" dirty="0" smtClean="0">
                          <a:latin typeface="Comic Sans MS" pitchFamily="66" charset="0"/>
                        </a:rPr>
                        <a:t>Strengthen effort to protect and safe guard the world’s culture heritage</a:t>
                      </a:r>
                    </a:p>
                    <a:p>
                      <a:endParaRPr lang="en-US" sz="1800" b="1" dirty="0" smtClean="0">
                        <a:latin typeface="Comic Sans MS" pitchFamily="66" charset="0"/>
                      </a:endParaRPr>
                    </a:p>
                    <a:p>
                      <a:r>
                        <a:rPr lang="en-US" sz="1800" b="1" dirty="0" smtClean="0">
                          <a:latin typeface="Comic Sans MS" pitchFamily="66" charset="0"/>
                        </a:rPr>
                        <a:t>11.c:</a:t>
                      </a:r>
                    </a:p>
                    <a:p>
                      <a:r>
                        <a:rPr lang="en-US" sz="1800" b="1" dirty="0" smtClean="0">
                          <a:latin typeface="Comic Sans MS" pitchFamily="66" charset="0"/>
                        </a:rPr>
                        <a:t>Support through technical assistance, for sustainable and resilient building </a:t>
                      </a:r>
                      <a:r>
                        <a:rPr lang="en-US" sz="1800" b="1" dirty="0" err="1" smtClean="0">
                          <a:latin typeface="Comic Sans MS" pitchFamily="66" charset="0"/>
                        </a:rPr>
                        <a:t>utilising</a:t>
                      </a:r>
                      <a:r>
                        <a:rPr lang="en-US" sz="1800" b="1" dirty="0" smtClean="0">
                          <a:latin typeface="Comic Sans MS" pitchFamily="66" charset="0"/>
                        </a:rPr>
                        <a:t>  local materials</a:t>
                      </a:r>
                    </a:p>
                    <a:p>
                      <a:pPr lvl="0"/>
                      <a:endParaRPr lang="en-US" sz="1600" b="1" dirty="0" smtClean="0">
                        <a:latin typeface="Comic Sans MS" pitchFamily="66" charset="0"/>
                      </a:endParaRPr>
                    </a:p>
                  </a:txBody>
                  <a:tcPr>
                    <a:solidFill>
                      <a:schemeClr val="accent3">
                        <a:lumMod val="20000"/>
                        <a:lumOff val="80000"/>
                      </a:schemeClr>
                    </a:solidFill>
                  </a:tcPr>
                </a:tc>
                <a:tc>
                  <a:txBody>
                    <a:bodyPr/>
                    <a:lstStyle/>
                    <a:p>
                      <a:pPr>
                        <a:buFont typeface="Wingdings" pitchFamily="2" charset="2"/>
                        <a:buNone/>
                      </a:pPr>
                      <a:endParaRPr lang="en-US"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800" b="1" dirty="0" smtClean="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800" b="1" dirty="0" smtClean="0">
                          <a:latin typeface="Comic Sans MS" pitchFamily="66" charset="0"/>
                        </a:rPr>
                        <a:t>Supporting institutes</a:t>
                      </a:r>
                      <a:r>
                        <a:rPr lang="en-US" sz="1800" b="1" baseline="0" dirty="0" smtClean="0">
                          <a:latin typeface="Comic Sans MS" pitchFamily="66" charset="0"/>
                        </a:rPr>
                        <a:t> with required fund for research, technical assistance to</a:t>
                      </a:r>
                      <a:r>
                        <a:rPr lang="en-US" sz="1800" b="1" dirty="0" smtClean="0">
                          <a:latin typeface="Comic Sans MS" pitchFamily="66" charset="0"/>
                        </a:rPr>
                        <a:t> protect and safe guard the world’s culture heritage</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800"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800" b="1" dirty="0" smtClean="0">
                          <a:latin typeface="Comic Sans MS" pitchFamily="66" charset="0"/>
                        </a:rPr>
                        <a:t>Supporting institutes</a:t>
                      </a:r>
                      <a:r>
                        <a:rPr lang="en-US" sz="1800" b="1" baseline="0" dirty="0" smtClean="0">
                          <a:latin typeface="Comic Sans MS" pitchFamily="66" charset="0"/>
                        </a:rPr>
                        <a:t> with required fund for research in </a:t>
                      </a:r>
                      <a:r>
                        <a:rPr lang="en-US" sz="1800" b="1" dirty="0" smtClean="0">
                          <a:latin typeface="Comic Sans MS" pitchFamily="66" charset="0"/>
                        </a:rPr>
                        <a:t>sustainable and resilient building </a:t>
                      </a:r>
                      <a:r>
                        <a:rPr lang="en-US" sz="1800" b="1" dirty="0" err="1" smtClean="0">
                          <a:latin typeface="Comic Sans MS" pitchFamily="66" charset="0"/>
                        </a:rPr>
                        <a:t>utilising</a:t>
                      </a:r>
                      <a:r>
                        <a:rPr lang="en-US" sz="1800" b="1" dirty="0" smtClean="0">
                          <a:latin typeface="Comic Sans MS" pitchFamily="66" charset="0"/>
                        </a:rPr>
                        <a:t>  local materials</a:t>
                      </a:r>
                      <a:endParaRPr lang="en-US" sz="1800" dirty="0" smtClean="0"/>
                    </a:p>
                  </a:txBody>
                  <a:tcPr>
                    <a:solidFill>
                      <a:schemeClr val="accent1">
                        <a:lumMod val="20000"/>
                        <a:lumOff val="80000"/>
                      </a:schemeClr>
                    </a:solidFill>
                  </a:tcPr>
                </a:tc>
              </a:tr>
            </a:tbl>
          </a:graphicData>
        </a:graphic>
      </p:graphicFrame>
      <p:pic>
        <p:nvPicPr>
          <p:cNvPr id="5" name="Picture 4" descr="Image result for sdg goals images"/>
          <p:cNvPicPr/>
          <p:nvPr/>
        </p:nvPicPr>
        <p:blipFill>
          <a:blip r:embed="rId2"/>
          <a:srcRect/>
          <a:stretch>
            <a:fillRect/>
          </a:stretch>
        </p:blipFill>
        <p:spPr bwMode="auto">
          <a:xfrm>
            <a:off x="357158" y="214290"/>
            <a:ext cx="2786082" cy="171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1802" y="274638"/>
            <a:ext cx="5614998" cy="1143000"/>
          </a:xfrm>
          <a:solidFill>
            <a:schemeClr val="bg1"/>
          </a:solidFill>
        </p:spPr>
        <p:txBody>
          <a:bodyPr>
            <a:normAutofit fontScale="90000"/>
          </a:bodyPr>
          <a:lstStyle/>
          <a:p>
            <a:pPr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2000" b="1" dirty="0" smtClean="0">
                <a:solidFill>
                  <a:schemeClr val="tx1"/>
                </a:solidFill>
                <a:latin typeface="Comic Sans MS" pitchFamily="66" charset="0"/>
              </a:rPr>
              <a:t>ENSURE SUSTAINABLE COSUMPTION AND PRODUCTION PATTERNS </a:t>
            </a:r>
            <a:r>
              <a:rPr lang="en-US" sz="2800" dirty="0" smtClean="0"/>
              <a:t/>
            </a:r>
            <a:br>
              <a:rPr lang="en-US" sz="2800" dirty="0" smtClean="0"/>
            </a:br>
            <a:r>
              <a:rPr lang="en-US" sz="3200" dirty="0" smtClean="0"/>
              <a:t> </a:t>
            </a:r>
            <a:r>
              <a:rPr lang="en-US" sz="2000" dirty="0" smtClean="0">
                <a:latin typeface="Comic Sans MS" pitchFamily="66" charset="0"/>
              </a:rPr>
              <a:t/>
            </a:r>
            <a:br>
              <a:rPr lang="en-US" sz="2000" dirty="0" smtClean="0">
                <a:latin typeface="Comic Sans MS" pitchFamily="66" charset="0"/>
              </a:rPr>
            </a:br>
            <a:r>
              <a:rPr lang="en-US" sz="2400" dirty="0" smtClean="0"/>
              <a:t/>
            </a:r>
            <a:br>
              <a:rPr lang="en-US" sz="2400" dirty="0" smtClean="0"/>
            </a:br>
            <a:r>
              <a:rPr lang="en-US" sz="2800" dirty="0" smtClean="0"/>
              <a:t/>
            </a:r>
            <a:br>
              <a:rPr lang="en-US" sz="2800" dirty="0" smtClean="0"/>
            </a:br>
            <a:r>
              <a:rPr lang="en-US" sz="3200" dirty="0" smtClean="0"/>
              <a:t/>
            </a:r>
            <a:br>
              <a:rPr lang="en-US" sz="3200" dirty="0" smtClean="0"/>
            </a:br>
            <a:r>
              <a:rPr lang="en-US"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IN" dirty="0"/>
          </a:p>
        </p:txBody>
      </p:sp>
      <p:graphicFrame>
        <p:nvGraphicFramePr>
          <p:cNvPr id="4" name="Table 3"/>
          <p:cNvGraphicFramePr>
            <a:graphicFrameLocks noGrp="1"/>
          </p:cNvGraphicFramePr>
          <p:nvPr/>
        </p:nvGraphicFramePr>
        <p:xfrm>
          <a:off x="357158" y="1761875"/>
          <a:ext cx="8358246" cy="4881835"/>
        </p:xfrm>
        <a:graphic>
          <a:graphicData uri="http://schemas.openxmlformats.org/drawingml/2006/table">
            <a:tbl>
              <a:tblPr firstRow="1" bandRow="1">
                <a:tableStyleId>{5C22544A-7EE6-4342-B048-85BDC9FD1C3A}</a:tableStyleId>
              </a:tblPr>
              <a:tblGrid>
                <a:gridCol w="4179123"/>
                <a:gridCol w="4179123"/>
              </a:tblGrid>
              <a:tr h="616029">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4241755">
                <a:tc>
                  <a:txBody>
                    <a:bodyPr/>
                    <a:lstStyle/>
                    <a:p>
                      <a:pPr>
                        <a:buFont typeface="Wingdings" pitchFamily="2" charset="2"/>
                        <a:buNone/>
                      </a:pPr>
                      <a:r>
                        <a:rPr lang="en-US" sz="1600" b="1" dirty="0" smtClean="0">
                          <a:latin typeface="Comic Sans MS" pitchFamily="66" charset="0"/>
                        </a:rPr>
                        <a:t>12.3: </a:t>
                      </a:r>
                    </a:p>
                    <a:p>
                      <a:pPr>
                        <a:buFont typeface="Wingdings" pitchFamily="2" charset="2"/>
                        <a:buNone/>
                      </a:pPr>
                      <a:r>
                        <a:rPr lang="en-US" sz="1600" b="1" dirty="0" smtClean="0">
                          <a:latin typeface="Comic Sans MS" pitchFamily="66" charset="0"/>
                        </a:rPr>
                        <a:t>By 2030 halve per capita global food waste at the retail and consumer level and reduce</a:t>
                      </a:r>
                      <a:r>
                        <a:rPr lang="en-US" sz="1600" b="1" baseline="0" dirty="0" smtClean="0">
                          <a:latin typeface="Comic Sans MS" pitchFamily="66" charset="0"/>
                        </a:rPr>
                        <a:t> </a:t>
                      </a:r>
                      <a:r>
                        <a:rPr lang="en-US" sz="1600" b="1" dirty="0" smtClean="0">
                          <a:latin typeface="Comic Sans MS" pitchFamily="66" charset="0"/>
                        </a:rPr>
                        <a:t>food………….</a:t>
                      </a:r>
                    </a:p>
                    <a:p>
                      <a:pPr>
                        <a:buFont typeface="Wingdings" pitchFamily="2" charset="2"/>
                        <a:buNone/>
                      </a:pPr>
                      <a:r>
                        <a:rPr lang="en-US" sz="1600" b="1" dirty="0" smtClean="0">
                          <a:latin typeface="Comic Sans MS" pitchFamily="66" charset="0"/>
                        </a:rPr>
                        <a:t>12.4:</a:t>
                      </a:r>
                    </a:p>
                    <a:p>
                      <a:pPr>
                        <a:buFont typeface="Wingdings" pitchFamily="2" charset="2"/>
                        <a:buNone/>
                      </a:pPr>
                      <a:r>
                        <a:rPr lang="en-US" sz="1600" b="1" dirty="0" smtClean="0">
                          <a:latin typeface="Comic Sans MS" pitchFamily="66" charset="0"/>
                        </a:rPr>
                        <a:t>By 2020 achieve environmentally sound management of chemicals……</a:t>
                      </a:r>
                    </a:p>
                    <a:p>
                      <a:pPr>
                        <a:buFont typeface="Wingdings" pitchFamily="2" charset="2"/>
                        <a:buNone/>
                      </a:pPr>
                      <a:r>
                        <a:rPr lang="en-US" sz="1600" b="1" dirty="0" smtClean="0">
                          <a:latin typeface="Comic Sans MS" pitchFamily="66" charset="0"/>
                        </a:rPr>
                        <a:t>12.5 </a:t>
                      </a:r>
                    </a:p>
                    <a:p>
                      <a:pPr>
                        <a:buFont typeface="Wingdings" pitchFamily="2" charset="2"/>
                        <a:buNone/>
                      </a:pPr>
                      <a:r>
                        <a:rPr lang="en-US" sz="1600" b="1" dirty="0" smtClean="0">
                          <a:latin typeface="Comic Sans MS" pitchFamily="66" charset="0"/>
                        </a:rPr>
                        <a:t>By 2030 substantially reduce waste generation through prevention, reduction, recycling and reuse</a:t>
                      </a:r>
                    </a:p>
                    <a:p>
                      <a:pPr>
                        <a:buFont typeface="Wingdings" pitchFamily="2" charset="2"/>
                        <a:buNone/>
                      </a:pPr>
                      <a:r>
                        <a:rPr lang="en-US" sz="1600" b="1" dirty="0" smtClean="0">
                          <a:latin typeface="Comic Sans MS" pitchFamily="66" charset="0"/>
                        </a:rPr>
                        <a:t>12.6</a:t>
                      </a:r>
                    </a:p>
                    <a:p>
                      <a:pPr>
                        <a:buFont typeface="Wingdings" pitchFamily="2" charset="2"/>
                        <a:buNone/>
                      </a:pPr>
                      <a:r>
                        <a:rPr lang="en-US" sz="1600" b="1" dirty="0" smtClean="0">
                          <a:latin typeface="Comic Sans MS" pitchFamily="66" charset="0"/>
                        </a:rPr>
                        <a:t>Strengthening scientific  and technological capacities to move towards sustainable patterns of consumption and production.</a:t>
                      </a:r>
                    </a:p>
                  </a:txBody>
                  <a:tcPr>
                    <a:solidFill>
                      <a:schemeClr val="accent3">
                        <a:lumMod val="20000"/>
                        <a:lumOff val="80000"/>
                      </a:schemeClr>
                    </a:solidFill>
                  </a:tcPr>
                </a:tc>
                <a:tc>
                  <a:txBody>
                    <a:bodyPr/>
                    <a:lstStyle/>
                    <a:p>
                      <a:pPr>
                        <a:buFont typeface="Wingdings" pitchFamily="2" charset="2"/>
                        <a:buChar char="Ø"/>
                      </a:pPr>
                      <a:endParaRPr lang="en-US" sz="1600" b="1" dirty="0" smtClean="0">
                        <a:latin typeface="Comic Sans MS" pitchFamily="66" charset="0"/>
                      </a:endParaRPr>
                    </a:p>
                    <a:p>
                      <a:pPr>
                        <a:buFont typeface="Wingdings" pitchFamily="2" charset="2"/>
                        <a:buChar char="Ø"/>
                      </a:pPr>
                      <a:r>
                        <a:rPr lang="en-US" sz="1600" b="1" dirty="0" smtClean="0">
                          <a:latin typeface="Comic Sans MS" pitchFamily="66" charset="0"/>
                        </a:rPr>
                        <a:t>Strengthen agricultural education to develop techniques to reduce food losses along production and supply chains including post harvest </a:t>
                      </a:r>
                    </a:p>
                    <a:p>
                      <a:pPr>
                        <a:buFont typeface="Wingdings" pitchFamily="2" charset="2"/>
                        <a:buNone/>
                      </a:pPr>
                      <a:endParaRPr lang="en-US" sz="1600" b="1" dirty="0" smtClean="0">
                        <a:latin typeface="Comic Sans MS" pitchFamily="66" charset="0"/>
                      </a:endParaRPr>
                    </a:p>
                    <a:p>
                      <a:pPr>
                        <a:buFont typeface="Wingdings" pitchFamily="2" charset="2"/>
                        <a:buChar char="Ø"/>
                      </a:pPr>
                      <a:r>
                        <a:rPr lang="en-US" sz="1600" b="1" dirty="0" smtClean="0">
                          <a:latin typeface="Comic Sans MS" pitchFamily="66" charset="0"/>
                        </a:rPr>
                        <a:t> Support in</a:t>
                      </a:r>
                      <a:r>
                        <a:rPr lang="en-US" sz="1600" b="1" baseline="0" dirty="0" smtClean="0">
                          <a:latin typeface="Comic Sans MS" pitchFamily="66" charset="0"/>
                        </a:rPr>
                        <a:t> the for m of infrastructure and finance for </a:t>
                      </a:r>
                      <a:r>
                        <a:rPr lang="en-US" sz="1600" b="1" dirty="0" smtClean="0">
                          <a:latin typeface="Comic Sans MS" pitchFamily="66" charset="0"/>
                        </a:rPr>
                        <a:t>research and innovations to  reduce waste generation, for sustainable patterns of consumption and production. </a:t>
                      </a:r>
                    </a:p>
                  </a:txBody>
                  <a:tcPr>
                    <a:solidFill>
                      <a:schemeClr val="accent1">
                        <a:lumMod val="20000"/>
                        <a:lumOff val="80000"/>
                      </a:schemeClr>
                    </a:solidFill>
                  </a:tcPr>
                </a:tc>
              </a:tr>
            </a:tbl>
          </a:graphicData>
        </a:graphic>
      </p:graphicFrame>
      <p:pic>
        <p:nvPicPr>
          <p:cNvPr id="5" name="Picture 4" descr="Image result for sdg goals images"/>
          <p:cNvPicPr/>
          <p:nvPr/>
        </p:nvPicPr>
        <p:blipFill>
          <a:blip r:embed="rId3"/>
          <a:srcRect/>
          <a:stretch>
            <a:fillRect/>
          </a:stretch>
        </p:blipFill>
        <p:spPr bwMode="auto">
          <a:xfrm>
            <a:off x="357158" y="214290"/>
            <a:ext cx="2643206" cy="1500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1802" y="274638"/>
            <a:ext cx="5614998" cy="1143000"/>
          </a:xfrm>
          <a:solidFill>
            <a:schemeClr val="bg1"/>
          </a:solidFill>
        </p:spPr>
        <p:txBody>
          <a:bodyPr>
            <a:normAutofit fontScale="90000"/>
          </a:bodyPr>
          <a:lstStyle/>
          <a:p>
            <a:pPr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2000" b="1" dirty="0" smtClean="0">
                <a:latin typeface="Comic Sans MS" pitchFamily="66" charset="0"/>
              </a:rPr>
              <a:t>TAKE URGENT ACTION TO COMBAT CLIMATE CHANGE ND ITS IMPACTS</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2800" dirty="0" smtClean="0"/>
              <a:t/>
            </a:r>
            <a:br>
              <a:rPr lang="en-US" sz="2800" dirty="0" smtClean="0"/>
            </a:br>
            <a:r>
              <a:rPr lang="en-US" sz="3200" dirty="0" smtClean="0"/>
              <a:t> </a:t>
            </a:r>
            <a:r>
              <a:rPr lang="en-US" sz="2000" dirty="0" smtClean="0">
                <a:latin typeface="Comic Sans MS" pitchFamily="66" charset="0"/>
              </a:rPr>
              <a:t/>
            </a:r>
            <a:br>
              <a:rPr lang="en-US" sz="2000" dirty="0" smtClean="0">
                <a:latin typeface="Comic Sans MS" pitchFamily="66" charset="0"/>
              </a:rPr>
            </a:br>
            <a:r>
              <a:rPr lang="en-US" sz="2400" dirty="0" smtClean="0"/>
              <a:t/>
            </a:r>
            <a:br>
              <a:rPr lang="en-US" sz="2400" dirty="0" smtClean="0"/>
            </a:br>
            <a:r>
              <a:rPr lang="en-US" sz="2800" dirty="0" smtClean="0"/>
              <a:t/>
            </a:r>
            <a:br>
              <a:rPr lang="en-US" sz="2800" dirty="0" smtClean="0"/>
            </a:br>
            <a:r>
              <a:rPr lang="en-US" sz="3200" dirty="0" smtClean="0"/>
              <a:t/>
            </a:r>
            <a:br>
              <a:rPr lang="en-US" sz="3200" dirty="0" smtClean="0"/>
            </a:br>
            <a:r>
              <a:rPr lang="en-US"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endParaRPr lang="en-IN" dirty="0"/>
          </a:p>
        </p:txBody>
      </p:sp>
      <p:graphicFrame>
        <p:nvGraphicFramePr>
          <p:cNvPr id="4" name="Table 3"/>
          <p:cNvGraphicFramePr>
            <a:graphicFrameLocks noGrp="1"/>
          </p:cNvGraphicFramePr>
          <p:nvPr/>
        </p:nvGraphicFramePr>
        <p:xfrm>
          <a:off x="357158" y="2071678"/>
          <a:ext cx="8358246" cy="4357718"/>
        </p:xfrm>
        <a:graphic>
          <a:graphicData uri="http://schemas.openxmlformats.org/drawingml/2006/table">
            <a:tbl>
              <a:tblPr firstRow="1" bandRow="1">
                <a:tableStyleId>{5C22544A-7EE6-4342-B048-85BDC9FD1C3A}</a:tableStyleId>
              </a:tblPr>
              <a:tblGrid>
                <a:gridCol w="4179123"/>
                <a:gridCol w="4179123"/>
              </a:tblGrid>
              <a:tr h="692843">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3664875">
                <a:tc>
                  <a:txBody>
                    <a:bodyPr/>
                    <a:lstStyle/>
                    <a:p>
                      <a:endParaRPr lang="en-US" sz="1600" b="1" dirty="0" smtClean="0">
                        <a:latin typeface="Comic Sans MS" pitchFamily="66" charset="0"/>
                      </a:endParaRPr>
                    </a:p>
                    <a:p>
                      <a:endParaRPr lang="en-US" sz="1600" b="1" dirty="0" smtClean="0">
                        <a:latin typeface="Comic Sans MS" pitchFamily="66" charset="0"/>
                      </a:endParaRPr>
                    </a:p>
                    <a:p>
                      <a:r>
                        <a:rPr lang="en-US" sz="1600" b="1" dirty="0" smtClean="0">
                          <a:latin typeface="Comic Sans MS" pitchFamily="66" charset="0"/>
                        </a:rPr>
                        <a:t>13.2</a:t>
                      </a:r>
                    </a:p>
                    <a:p>
                      <a:pPr>
                        <a:buNone/>
                      </a:pPr>
                      <a:r>
                        <a:rPr lang="en-US" sz="1400" dirty="0" smtClean="0">
                          <a:latin typeface="Comic Sans MS" pitchFamily="66" charset="0"/>
                        </a:rPr>
                        <a:t> </a:t>
                      </a:r>
                      <a:r>
                        <a:rPr lang="en-US" sz="1800" b="1" dirty="0" smtClean="0">
                          <a:latin typeface="Comic Sans MS" pitchFamily="66" charset="0"/>
                        </a:rPr>
                        <a:t>integrate climate change measures into national policies , strategies and planning</a:t>
                      </a:r>
                      <a:endParaRPr lang="en-IN" sz="1800" b="1" dirty="0" smtClean="0">
                        <a:latin typeface="Comic Sans MS" pitchFamily="66" charset="0"/>
                      </a:endParaRPr>
                    </a:p>
                    <a:p>
                      <a:pPr>
                        <a:buFont typeface="Wingdings" pitchFamily="2" charset="2"/>
                        <a:buNone/>
                      </a:pPr>
                      <a:endParaRPr lang="en-US" sz="1400" b="1" dirty="0" smtClean="0">
                        <a:latin typeface="Comic Sans MS" pitchFamily="66" charset="0"/>
                      </a:endParaRPr>
                    </a:p>
                  </a:txBody>
                  <a:tcPr>
                    <a:solidFill>
                      <a:schemeClr val="accent3">
                        <a:lumMod val="20000"/>
                        <a:lumOff val="80000"/>
                      </a:schemeClr>
                    </a:solidFill>
                  </a:tcPr>
                </a:tc>
                <a:tc>
                  <a:txBody>
                    <a:bodyPr/>
                    <a:lstStyle/>
                    <a:p>
                      <a:pPr>
                        <a:buFont typeface="Wingdings" pitchFamily="2" charset="2"/>
                        <a:buNone/>
                      </a:pPr>
                      <a:endParaRPr lang="en-US" sz="1600" b="1" dirty="0" smtClean="0">
                        <a:latin typeface="Comic Sans MS" pitchFamily="66" charset="0"/>
                      </a:endParaRPr>
                    </a:p>
                    <a:p>
                      <a:pPr>
                        <a:buFont typeface="Wingdings" pitchFamily="2" charset="2"/>
                        <a:buNone/>
                      </a:pPr>
                      <a:endParaRPr lang="en-US" sz="1600" b="1" dirty="0" smtClean="0">
                        <a:latin typeface="Comic Sans MS" pitchFamily="66" charset="0"/>
                      </a:endParaRPr>
                    </a:p>
                    <a:p>
                      <a:pPr>
                        <a:buFont typeface="Wingdings" pitchFamily="2" charset="2"/>
                        <a:buNone/>
                      </a:pPr>
                      <a:endParaRPr lang="en-US" sz="1600" b="1" dirty="0" smtClean="0">
                        <a:latin typeface="Comic Sans MS" pitchFamily="66" charset="0"/>
                      </a:endParaRPr>
                    </a:p>
                    <a:p>
                      <a:pPr>
                        <a:buFont typeface="Wingdings" pitchFamily="2" charset="2"/>
                        <a:buNone/>
                      </a:pPr>
                      <a:r>
                        <a:rPr lang="en-US" sz="1800" b="1" dirty="0" smtClean="0">
                          <a:latin typeface="Comic Sans MS" pitchFamily="66" charset="0"/>
                        </a:rPr>
                        <a:t>Make policies and plans to support  research </a:t>
                      </a:r>
                      <a:r>
                        <a:rPr lang="en-US" sz="1800" b="1" dirty="0" err="1" smtClean="0">
                          <a:latin typeface="Comic Sans MS" pitchFamily="66" charset="0"/>
                        </a:rPr>
                        <a:t>programmes</a:t>
                      </a:r>
                      <a:r>
                        <a:rPr lang="en-US" sz="1800" b="1" dirty="0" smtClean="0">
                          <a:latin typeface="Comic Sans MS" pitchFamily="66" charset="0"/>
                        </a:rPr>
                        <a:t> to combat climate change</a:t>
                      </a:r>
                    </a:p>
                  </a:txBody>
                  <a:tcPr>
                    <a:solidFill>
                      <a:schemeClr val="accent1">
                        <a:lumMod val="20000"/>
                        <a:lumOff val="80000"/>
                      </a:schemeClr>
                    </a:solidFill>
                  </a:tcPr>
                </a:tc>
              </a:tr>
            </a:tbl>
          </a:graphicData>
        </a:graphic>
      </p:graphicFrame>
      <p:pic>
        <p:nvPicPr>
          <p:cNvPr id="5" name="Picture 4" descr="https://www.greenbiz.com/sites/default/files/resize/remote/19f3b89d08c10368d8ac45992d82ee4a-460x355.jpg"/>
          <p:cNvPicPr/>
          <p:nvPr/>
        </p:nvPicPr>
        <p:blipFill>
          <a:blip r:embed="rId2"/>
          <a:srcRect/>
          <a:stretch>
            <a:fillRect/>
          </a:stretch>
        </p:blipFill>
        <p:spPr bwMode="auto">
          <a:xfrm>
            <a:off x="357158" y="214290"/>
            <a:ext cx="2643206"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306" y="274638"/>
            <a:ext cx="5043494" cy="1143000"/>
          </a:xfrm>
          <a:solidFill>
            <a:schemeClr val="bg1"/>
          </a:solidFill>
        </p:spPr>
        <p:txBody>
          <a:bodyPr>
            <a:normAutofit fontScale="90000"/>
          </a:bodyPr>
          <a:lstStyle/>
          <a:p>
            <a:pPr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1800" b="1" dirty="0" smtClean="0">
                <a:latin typeface="Comic Sans MS" pitchFamily="66" charset="0"/>
              </a:rPr>
              <a:t>CONSERVE SUSTAINABLE USE OF OCEANS, SEAS AND MARINE RESOURCES FOR SUSTAINABLE DEVELOPMENT </a:t>
            </a:r>
            <a:r>
              <a:rPr lang="en-US" sz="2800" dirty="0" smtClean="0"/>
              <a:t/>
            </a:r>
            <a:br>
              <a:rPr lang="en-US" sz="2800" dirty="0" smtClean="0"/>
            </a:br>
            <a:r>
              <a:rPr lang="en-US" sz="3200" dirty="0" smtClean="0"/>
              <a:t> </a:t>
            </a:r>
            <a:r>
              <a:rPr lang="en-US" sz="2000" dirty="0" smtClean="0">
                <a:latin typeface="Comic Sans MS" pitchFamily="66" charset="0"/>
              </a:rPr>
              <a:t/>
            </a:r>
            <a:br>
              <a:rPr lang="en-US" sz="2000" dirty="0" smtClean="0">
                <a:latin typeface="Comic Sans MS" pitchFamily="66" charset="0"/>
              </a:rPr>
            </a:br>
            <a:r>
              <a:rPr lang="en-US" sz="2400" dirty="0" smtClean="0"/>
              <a:t/>
            </a:r>
            <a:br>
              <a:rPr lang="en-US" sz="2400" dirty="0" smtClean="0"/>
            </a:br>
            <a:r>
              <a:rPr lang="en-US" sz="2800" dirty="0" smtClean="0"/>
              <a:t/>
            </a:r>
            <a:br>
              <a:rPr lang="en-US" sz="2800" dirty="0" smtClean="0"/>
            </a:br>
            <a:r>
              <a:rPr lang="en-US" sz="3200" dirty="0" smtClean="0"/>
              <a:t/>
            </a:r>
            <a:br>
              <a:rPr lang="en-US" sz="3200" dirty="0" smtClean="0"/>
            </a:br>
            <a:r>
              <a:rPr lang="en-US"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endParaRPr lang="en-IN" dirty="0"/>
          </a:p>
        </p:txBody>
      </p:sp>
      <p:graphicFrame>
        <p:nvGraphicFramePr>
          <p:cNvPr id="4" name="Table 3"/>
          <p:cNvGraphicFramePr>
            <a:graphicFrameLocks noGrp="1"/>
          </p:cNvGraphicFramePr>
          <p:nvPr/>
        </p:nvGraphicFramePr>
        <p:xfrm>
          <a:off x="357158" y="1928801"/>
          <a:ext cx="8358246" cy="4500595"/>
        </p:xfrm>
        <a:graphic>
          <a:graphicData uri="http://schemas.openxmlformats.org/drawingml/2006/table">
            <a:tbl>
              <a:tblPr firstRow="1" bandRow="1">
                <a:tableStyleId>{5C22544A-7EE6-4342-B048-85BDC9FD1C3A}</a:tableStyleId>
              </a:tblPr>
              <a:tblGrid>
                <a:gridCol w="4179123"/>
                <a:gridCol w="4179123"/>
              </a:tblGrid>
              <a:tr h="737874">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3762721">
                <a:tc>
                  <a:txBody>
                    <a:bodyPr/>
                    <a:lstStyle/>
                    <a:p>
                      <a:pPr>
                        <a:buNone/>
                      </a:pPr>
                      <a:endParaRPr lang="en-US" sz="1400" dirty="0" smtClean="0">
                        <a:latin typeface="Comic Sans MS" pitchFamily="66" charset="0"/>
                      </a:endParaRPr>
                    </a:p>
                    <a:p>
                      <a:pPr>
                        <a:buNone/>
                      </a:pPr>
                      <a:r>
                        <a:rPr lang="en-US" sz="1400" b="1" dirty="0" smtClean="0">
                          <a:latin typeface="Comic Sans MS" pitchFamily="66" charset="0"/>
                        </a:rPr>
                        <a:t>14.3: </a:t>
                      </a:r>
                    </a:p>
                    <a:p>
                      <a:pPr>
                        <a:buNone/>
                      </a:pPr>
                      <a:r>
                        <a:rPr lang="en-US" sz="1800" b="1" dirty="0" smtClean="0">
                          <a:latin typeface="Comic Sans MS" pitchFamily="66" charset="0"/>
                        </a:rPr>
                        <a:t>Minimize and address the impacts of ocean (water bodies) acidification, including through enhanced scientific co operation</a:t>
                      </a:r>
                    </a:p>
                    <a:p>
                      <a:pPr>
                        <a:buNone/>
                      </a:pPr>
                      <a:endParaRPr lang="en-US" sz="1400" dirty="0" smtClean="0">
                        <a:latin typeface="Comic Sans MS" pitchFamily="66" charset="0"/>
                      </a:endParaRPr>
                    </a:p>
                    <a:p>
                      <a:pPr>
                        <a:buNone/>
                      </a:pPr>
                      <a:r>
                        <a:rPr lang="en-US" sz="1400" b="1" dirty="0" smtClean="0">
                          <a:latin typeface="Comic Sans MS" pitchFamily="66" charset="0"/>
                        </a:rPr>
                        <a:t>14.a </a:t>
                      </a:r>
                    </a:p>
                    <a:p>
                      <a:pPr>
                        <a:buNone/>
                      </a:pPr>
                      <a:r>
                        <a:rPr lang="en-US" sz="1800" b="1" dirty="0" smtClean="0">
                          <a:latin typeface="Comic Sans MS" pitchFamily="66" charset="0"/>
                        </a:rPr>
                        <a:t>Increase scientific knowledge and develop research capacities </a:t>
                      </a:r>
                      <a:endParaRPr lang="en-IN" sz="1800" b="1" dirty="0" smtClean="0">
                        <a:latin typeface="Comic Sans MS" pitchFamily="66" charset="0"/>
                      </a:endParaRPr>
                    </a:p>
                    <a:p>
                      <a:pPr>
                        <a:buFont typeface="Wingdings" pitchFamily="2" charset="2"/>
                        <a:buNone/>
                      </a:pPr>
                      <a:endParaRPr lang="en-US" sz="1400" b="1" dirty="0" smtClean="0">
                        <a:latin typeface="Comic Sans MS" pitchFamily="66" charset="0"/>
                      </a:endParaRPr>
                    </a:p>
                  </a:txBody>
                  <a:tcPr>
                    <a:solidFill>
                      <a:schemeClr val="accent3">
                        <a:lumMod val="20000"/>
                        <a:lumOff val="80000"/>
                      </a:schemeClr>
                    </a:solidFill>
                  </a:tcPr>
                </a:tc>
                <a:tc>
                  <a:txBody>
                    <a:bodyPr/>
                    <a:lstStyle/>
                    <a:p>
                      <a:pPr>
                        <a:buFont typeface="Wingdings" pitchFamily="2" charset="2"/>
                        <a:buNone/>
                      </a:pPr>
                      <a:endParaRPr lang="en-US" sz="1600" b="1" dirty="0" smtClean="0">
                        <a:latin typeface="Comic Sans MS" pitchFamily="66" charset="0"/>
                      </a:endParaRPr>
                    </a:p>
                    <a:p>
                      <a:pPr>
                        <a:buFont typeface="Wingdings" pitchFamily="2" charset="2"/>
                        <a:buNone/>
                      </a:pPr>
                      <a:endParaRPr lang="en-US" sz="1600" b="1" dirty="0" smtClean="0">
                        <a:latin typeface="Comic Sans MS" pitchFamily="66" charset="0"/>
                      </a:endParaRPr>
                    </a:p>
                    <a:p>
                      <a:pPr>
                        <a:buFont typeface="Wingdings" pitchFamily="2" charset="2"/>
                        <a:buNone/>
                      </a:pPr>
                      <a:r>
                        <a:rPr lang="en-US" sz="1800" b="1" dirty="0" smtClean="0">
                          <a:latin typeface="Comic Sans MS" pitchFamily="66" charset="0"/>
                        </a:rPr>
                        <a:t>Support  research </a:t>
                      </a:r>
                      <a:r>
                        <a:rPr lang="en-US" sz="1800" b="1" dirty="0" err="1" smtClean="0">
                          <a:latin typeface="Comic Sans MS" pitchFamily="66" charset="0"/>
                        </a:rPr>
                        <a:t>programmes</a:t>
                      </a:r>
                      <a:r>
                        <a:rPr lang="en-US" sz="1800" b="1" dirty="0" smtClean="0">
                          <a:latin typeface="Comic Sans MS" pitchFamily="66" charset="0"/>
                        </a:rPr>
                        <a:t> to increase scientific knowledge and develop research capacities in marine studies </a:t>
                      </a:r>
                    </a:p>
                  </a:txBody>
                  <a:tcPr>
                    <a:solidFill>
                      <a:schemeClr val="accent1">
                        <a:lumMod val="20000"/>
                        <a:lumOff val="80000"/>
                      </a:schemeClr>
                    </a:solidFill>
                  </a:tcPr>
                </a:tc>
              </a:tr>
            </a:tbl>
          </a:graphicData>
        </a:graphic>
      </p:graphicFrame>
      <p:pic>
        <p:nvPicPr>
          <p:cNvPr id="5" name="Picture 4" descr="Image result for sdg goals images"/>
          <p:cNvPicPr/>
          <p:nvPr/>
        </p:nvPicPr>
        <p:blipFill>
          <a:blip r:embed="rId2"/>
          <a:srcRect/>
          <a:stretch>
            <a:fillRect/>
          </a:stretch>
        </p:blipFill>
        <p:spPr bwMode="auto">
          <a:xfrm>
            <a:off x="357158" y="285728"/>
            <a:ext cx="2714644" cy="1500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64" y="274638"/>
            <a:ext cx="5686436" cy="1439850"/>
          </a:xfrm>
          <a:solidFill>
            <a:schemeClr val="bg1"/>
          </a:solidFill>
        </p:spPr>
        <p:txBody>
          <a:bodyPr>
            <a:normAutofit fontScale="90000"/>
          </a:bodyPr>
          <a:lstStyle/>
          <a:p>
            <a:pPr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1800" b="1" dirty="0" smtClean="0">
                <a:latin typeface="Comic Sans MS" pitchFamily="66" charset="0"/>
              </a:rPr>
              <a:t>PROTECT RESTORE AND PROMOTE SUSTAINABLE USE OF TERRESTRIAL USE OF ECOSYSTEMS, SUSTAINABLY MANAGE FORESTS, COMBAT DESRTIFICATION AND HALT AND REVERSE LAND DEGRADATION AND HALT BIO DIVERSITY LOSS </a:t>
            </a:r>
            <a:r>
              <a:rPr lang="en-US" sz="1800" dirty="0" smtClean="0">
                <a:latin typeface="Comic Sans MS" pitchFamily="66" charset="0"/>
              </a:rPr>
              <a:t/>
            </a:r>
            <a:br>
              <a:rPr lang="en-US" sz="1800" dirty="0" smtClean="0">
                <a:latin typeface="Comic Sans MS" pitchFamily="66" charset="0"/>
              </a:rPr>
            </a:br>
            <a:r>
              <a:rPr lang="en-US" sz="2800" dirty="0" smtClean="0"/>
              <a:t/>
            </a:r>
            <a:br>
              <a:rPr lang="en-US" sz="2800" dirty="0" smtClean="0"/>
            </a:br>
            <a:r>
              <a:rPr lang="en-US" sz="3200" dirty="0" smtClean="0"/>
              <a:t> </a:t>
            </a:r>
            <a:r>
              <a:rPr lang="en-US" sz="2000" dirty="0" smtClean="0">
                <a:latin typeface="Comic Sans MS" pitchFamily="66" charset="0"/>
              </a:rPr>
              <a:t/>
            </a:r>
            <a:br>
              <a:rPr lang="en-US" sz="2000" dirty="0" smtClean="0">
                <a:latin typeface="Comic Sans MS" pitchFamily="66" charset="0"/>
              </a:rPr>
            </a:br>
            <a:r>
              <a:rPr lang="en-US" sz="2400" dirty="0" smtClean="0"/>
              <a:t/>
            </a:r>
            <a:br>
              <a:rPr lang="en-US" sz="2400" dirty="0" smtClean="0"/>
            </a:br>
            <a:r>
              <a:rPr lang="en-US" sz="2800" dirty="0" smtClean="0"/>
              <a:t/>
            </a:r>
            <a:br>
              <a:rPr lang="en-US" sz="2800" dirty="0" smtClean="0"/>
            </a:br>
            <a:r>
              <a:rPr lang="en-US" sz="3200" dirty="0" smtClean="0"/>
              <a:t/>
            </a:r>
            <a:br>
              <a:rPr lang="en-US" sz="3200" dirty="0" smtClean="0"/>
            </a:br>
            <a:r>
              <a:rPr lang="en-US"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endParaRPr lang="en-IN" dirty="0"/>
          </a:p>
        </p:txBody>
      </p:sp>
      <p:graphicFrame>
        <p:nvGraphicFramePr>
          <p:cNvPr id="4" name="Table 3"/>
          <p:cNvGraphicFramePr>
            <a:graphicFrameLocks noGrp="1"/>
          </p:cNvGraphicFramePr>
          <p:nvPr/>
        </p:nvGraphicFramePr>
        <p:xfrm>
          <a:off x="357158" y="2623908"/>
          <a:ext cx="8358246" cy="3734050"/>
        </p:xfrm>
        <a:graphic>
          <a:graphicData uri="http://schemas.openxmlformats.org/drawingml/2006/table">
            <a:tbl>
              <a:tblPr firstRow="1" bandRow="1">
                <a:tableStyleId>{5C22544A-7EE6-4342-B048-85BDC9FD1C3A}</a:tableStyleId>
              </a:tblPr>
              <a:tblGrid>
                <a:gridCol w="4179123"/>
                <a:gridCol w="4179123"/>
              </a:tblGrid>
              <a:tr h="830817">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2903233">
                <a:tc>
                  <a:txBody>
                    <a:bodyPr/>
                    <a:lstStyle/>
                    <a:p>
                      <a:pPr>
                        <a:buNone/>
                      </a:pPr>
                      <a:endParaRPr lang="en-US" sz="1400" dirty="0" smtClean="0">
                        <a:latin typeface="Comic Sans MS" pitchFamily="66" charset="0"/>
                      </a:endParaRPr>
                    </a:p>
                    <a:p>
                      <a:pPr>
                        <a:buFont typeface="Wingdings" pitchFamily="2" charset="2"/>
                        <a:buNone/>
                      </a:pPr>
                      <a:r>
                        <a:rPr lang="en-US" sz="1400" b="1" dirty="0" smtClean="0">
                          <a:latin typeface="Comic Sans MS" pitchFamily="66" charset="0"/>
                        </a:rPr>
                        <a:t>15.1</a:t>
                      </a:r>
                    </a:p>
                    <a:p>
                      <a:pPr>
                        <a:buFont typeface="Wingdings" pitchFamily="2" charset="2"/>
                        <a:buNone/>
                      </a:pPr>
                      <a:r>
                        <a:rPr lang="en-US" sz="1800" b="1" dirty="0" smtClean="0">
                          <a:latin typeface="Comic Sans MS" pitchFamily="66" charset="0"/>
                        </a:rPr>
                        <a:t>By 2020 ensure conservation,</a:t>
                      </a:r>
                      <a:r>
                        <a:rPr lang="en-US" sz="1800" b="1" baseline="0" dirty="0" smtClean="0">
                          <a:latin typeface="Comic Sans MS" pitchFamily="66" charset="0"/>
                        </a:rPr>
                        <a:t> restoration and sustainable use of terrestrial and inland fresh water ecosystems.</a:t>
                      </a:r>
                      <a:endParaRPr lang="en-US" sz="1800" b="1" dirty="0" smtClean="0">
                        <a:latin typeface="Comic Sans MS" pitchFamily="66" charset="0"/>
                      </a:endParaRPr>
                    </a:p>
                  </a:txBody>
                  <a:tcPr>
                    <a:solidFill>
                      <a:schemeClr val="accent3">
                        <a:lumMod val="20000"/>
                        <a:lumOff val="80000"/>
                      </a:schemeClr>
                    </a:solidFill>
                  </a:tcPr>
                </a:tc>
                <a:tc>
                  <a:txBody>
                    <a:bodyPr/>
                    <a:lstStyle/>
                    <a:p>
                      <a:pPr>
                        <a:buFont typeface="Wingdings" pitchFamily="2" charset="2"/>
                        <a:buNone/>
                      </a:pPr>
                      <a:endParaRPr lang="en-US" sz="1600" b="1" dirty="0" smtClean="0">
                        <a:latin typeface="Comic Sans MS" pitchFamily="66" charset="0"/>
                      </a:endParaRPr>
                    </a:p>
                    <a:p>
                      <a:pPr>
                        <a:buFont typeface="Wingdings" pitchFamily="2" charset="2"/>
                        <a:buNone/>
                      </a:pPr>
                      <a:r>
                        <a:rPr lang="en-US" sz="1800" b="1" dirty="0" smtClean="0">
                          <a:latin typeface="Comic Sans MS" pitchFamily="66" charset="0"/>
                        </a:rPr>
                        <a:t>Support  research </a:t>
                      </a:r>
                      <a:r>
                        <a:rPr lang="en-US" sz="1800" b="1" dirty="0" err="1" smtClean="0">
                          <a:latin typeface="Comic Sans MS" pitchFamily="66" charset="0"/>
                        </a:rPr>
                        <a:t>programmes</a:t>
                      </a:r>
                      <a:r>
                        <a:rPr lang="en-US" sz="1800" b="1" dirty="0" smtClean="0">
                          <a:latin typeface="Comic Sans MS" pitchFamily="66" charset="0"/>
                        </a:rPr>
                        <a:t> to increase scientific knowledge and develop techniques to ensure conservation,</a:t>
                      </a:r>
                      <a:r>
                        <a:rPr lang="en-US" sz="1800" b="1" baseline="0" dirty="0" smtClean="0">
                          <a:latin typeface="Comic Sans MS" pitchFamily="66" charset="0"/>
                        </a:rPr>
                        <a:t> restoration of ecosystem</a:t>
                      </a:r>
                      <a:endParaRPr lang="en-US" sz="1800" b="1" dirty="0" smtClean="0">
                        <a:latin typeface="Comic Sans MS" pitchFamily="66" charset="0"/>
                      </a:endParaRPr>
                    </a:p>
                  </a:txBody>
                  <a:tcPr>
                    <a:solidFill>
                      <a:schemeClr val="accent1">
                        <a:lumMod val="20000"/>
                        <a:lumOff val="80000"/>
                      </a:schemeClr>
                    </a:solidFill>
                  </a:tcPr>
                </a:tc>
              </a:tr>
            </a:tbl>
          </a:graphicData>
        </a:graphic>
      </p:graphicFrame>
      <p:pic>
        <p:nvPicPr>
          <p:cNvPr id="5" name="Picture 4" descr="Image result for sdg goals images"/>
          <p:cNvPicPr/>
          <p:nvPr/>
        </p:nvPicPr>
        <p:blipFill>
          <a:blip r:embed="rId2"/>
          <a:srcRect/>
          <a:stretch>
            <a:fillRect/>
          </a:stretch>
        </p:blipFill>
        <p:spPr bwMode="auto">
          <a:xfrm>
            <a:off x="357158" y="428604"/>
            <a:ext cx="2643206"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488" y="274638"/>
            <a:ext cx="5829312" cy="1439850"/>
          </a:xfrm>
          <a:solidFill>
            <a:schemeClr val="bg1"/>
          </a:solidFill>
        </p:spPr>
        <p:txBody>
          <a:bodyPr>
            <a:normAutofit/>
          </a:bodyPr>
          <a:lstStyle/>
          <a:p>
            <a:pPr algn="l"/>
            <a:r>
              <a:rPr lang="en-US" sz="1600" b="1" dirty="0" smtClean="0">
                <a:latin typeface="Comic Sans MS" pitchFamily="66" charset="0"/>
              </a:rPr>
              <a:t>PROMOTE PEACEFUL AND INCLUSIVE SOCIETIES FOR SUSTAINABLE DEVELOPMENT, PROVIDE ACCESS TO JUSTICE FOR ALL AND BUILD EFFECTIVE, ACCOUNTABLE AND INCLUSIVE INSTITUTIONS AT ALL LEVELS</a:t>
            </a:r>
            <a:endParaRPr lang="en-IN" sz="1600" b="1" dirty="0"/>
          </a:p>
        </p:txBody>
      </p:sp>
      <p:graphicFrame>
        <p:nvGraphicFramePr>
          <p:cNvPr id="4" name="Table 3"/>
          <p:cNvGraphicFramePr>
            <a:graphicFrameLocks noGrp="1"/>
          </p:cNvGraphicFramePr>
          <p:nvPr/>
        </p:nvGraphicFramePr>
        <p:xfrm>
          <a:off x="357158" y="2212931"/>
          <a:ext cx="8358246" cy="4287903"/>
        </p:xfrm>
        <a:graphic>
          <a:graphicData uri="http://schemas.openxmlformats.org/drawingml/2006/table">
            <a:tbl>
              <a:tblPr firstRow="1" bandRow="1">
                <a:tableStyleId>{5C22544A-7EE6-4342-B048-85BDC9FD1C3A}</a:tableStyleId>
              </a:tblPr>
              <a:tblGrid>
                <a:gridCol w="4143404"/>
                <a:gridCol w="4214842"/>
              </a:tblGrid>
              <a:tr h="807330">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3480573">
                <a:tc>
                  <a:txBody>
                    <a:bodyPr/>
                    <a:lstStyle/>
                    <a:p>
                      <a:pPr>
                        <a:buNone/>
                      </a:pPr>
                      <a:endParaRPr lang="en-US" sz="1400" dirty="0" smtClean="0">
                        <a:latin typeface="Comic Sans MS" pitchFamily="66" charset="0"/>
                      </a:endParaRPr>
                    </a:p>
                    <a:p>
                      <a:pPr>
                        <a:buNone/>
                      </a:pPr>
                      <a:r>
                        <a:rPr lang="en-US" sz="1800" b="1" dirty="0" smtClean="0">
                          <a:latin typeface="Comic Sans MS" pitchFamily="66" charset="0"/>
                        </a:rPr>
                        <a:t>16.a </a:t>
                      </a:r>
                    </a:p>
                    <a:p>
                      <a:pPr>
                        <a:buNone/>
                      </a:pPr>
                      <a:r>
                        <a:rPr lang="en-US" sz="1800" b="1" dirty="0" smtClean="0">
                          <a:latin typeface="Comic Sans MS" pitchFamily="66" charset="0"/>
                        </a:rPr>
                        <a:t>Strengthen relevant national institutions , including through international co operations , for building capacities at all levels for preventing violence and combating terrorism  and crime</a:t>
                      </a:r>
                    </a:p>
                  </a:txBody>
                  <a:tcPr>
                    <a:solidFill>
                      <a:schemeClr val="accent3">
                        <a:lumMod val="20000"/>
                        <a:lumOff val="80000"/>
                      </a:schemeClr>
                    </a:solidFill>
                  </a:tcPr>
                </a:tc>
                <a:tc>
                  <a:txBody>
                    <a:bodyPr/>
                    <a:lstStyle/>
                    <a:p>
                      <a:pPr>
                        <a:buFont typeface="Wingdings" pitchFamily="2" charset="2"/>
                        <a:buNone/>
                      </a:pPr>
                      <a:endParaRPr lang="en-US" sz="1600" b="1" dirty="0" smtClean="0">
                        <a:latin typeface="Comic Sans MS" pitchFamily="66" charset="0"/>
                      </a:endParaRPr>
                    </a:p>
                    <a:p>
                      <a:pPr>
                        <a:buFont typeface="Wingdings" pitchFamily="2" charset="2"/>
                        <a:buNone/>
                      </a:pPr>
                      <a:endParaRPr lang="en-US" sz="1600" dirty="0" smtClean="0">
                        <a:latin typeface="Comic Sans MS" pitchFamily="66" charset="0"/>
                      </a:endParaRPr>
                    </a:p>
                    <a:p>
                      <a:pPr>
                        <a:buFont typeface="Wingdings" pitchFamily="2" charset="2"/>
                        <a:buNone/>
                      </a:pPr>
                      <a:r>
                        <a:rPr lang="en-US" sz="1600" b="1" dirty="0" smtClean="0">
                          <a:latin typeface="Comic Sans MS" pitchFamily="66" charset="0"/>
                        </a:rPr>
                        <a:t>I</a:t>
                      </a:r>
                      <a:r>
                        <a:rPr lang="en-US" sz="1800" b="1" dirty="0" smtClean="0">
                          <a:latin typeface="Comic Sans MS" pitchFamily="66" charset="0"/>
                        </a:rPr>
                        <a:t>ntroduce </a:t>
                      </a:r>
                      <a:r>
                        <a:rPr lang="en-US" sz="1800" b="1" dirty="0" err="1" smtClean="0">
                          <a:latin typeface="Comic Sans MS" pitchFamily="66" charset="0"/>
                        </a:rPr>
                        <a:t>programmes</a:t>
                      </a:r>
                      <a:r>
                        <a:rPr lang="en-US" sz="1800" b="1" dirty="0" smtClean="0">
                          <a:latin typeface="Comic Sans MS" pitchFamily="66" charset="0"/>
                        </a:rPr>
                        <a:t> in the institutions to develop technologies which will help in combating </a:t>
                      </a:r>
                      <a:r>
                        <a:rPr lang="en-US" sz="1600" b="1" dirty="0" smtClean="0">
                          <a:latin typeface="Comic Sans MS" pitchFamily="66" charset="0"/>
                        </a:rPr>
                        <a:t>terrorism  and crime</a:t>
                      </a:r>
                    </a:p>
                  </a:txBody>
                  <a:tcPr>
                    <a:solidFill>
                      <a:schemeClr val="accent1">
                        <a:lumMod val="20000"/>
                        <a:lumOff val="80000"/>
                      </a:schemeClr>
                    </a:solidFill>
                  </a:tcPr>
                </a:tc>
              </a:tr>
            </a:tbl>
          </a:graphicData>
        </a:graphic>
      </p:graphicFrame>
      <p:pic>
        <p:nvPicPr>
          <p:cNvPr id="5" name="Picture 4" descr="Image result for sdg goals images"/>
          <p:cNvPicPr/>
          <p:nvPr/>
        </p:nvPicPr>
        <p:blipFill>
          <a:blip r:embed="rId2"/>
          <a:srcRect/>
          <a:stretch>
            <a:fillRect/>
          </a:stretch>
        </p:blipFill>
        <p:spPr bwMode="auto">
          <a:xfrm>
            <a:off x="357158" y="214291"/>
            <a:ext cx="2286016" cy="15716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428605"/>
            <a:ext cx="8501090" cy="6986528"/>
          </a:xfrm>
          <a:prstGeom prst="rect">
            <a:avLst/>
          </a:prstGeom>
          <a:noFill/>
        </p:spPr>
        <p:txBody>
          <a:bodyPr wrap="square" rtlCol="0">
            <a:spAutoFit/>
          </a:bodyPr>
          <a:lstStyle/>
          <a:p>
            <a:r>
              <a:rPr lang="en-US" sz="1400" b="1" dirty="0" smtClean="0">
                <a:latin typeface="Comic Sans MS" pitchFamily="66" charset="0"/>
              </a:rPr>
              <a:t>I. </a:t>
            </a:r>
            <a:r>
              <a:rPr lang="en-US" sz="1400" b="1" dirty="0" smtClean="0">
                <a:solidFill>
                  <a:schemeClr val="bg2">
                    <a:lumMod val="25000"/>
                  </a:schemeClr>
                </a:solidFill>
                <a:latin typeface="Comic Sans MS" pitchFamily="66" charset="0"/>
              </a:rPr>
              <a:t>MANDATE: </a:t>
            </a:r>
            <a:r>
              <a:rPr lang="en-IN" sz="1400" b="1" dirty="0" smtClean="0">
                <a:latin typeface="Comic Sans MS" pitchFamily="66" charset="0"/>
              </a:rPr>
              <a:t>Provision of the trained technical manpower through </a:t>
            </a:r>
          </a:p>
          <a:p>
            <a:r>
              <a:rPr lang="en-IN" sz="1400" b="1" dirty="0" smtClean="0">
                <a:latin typeface="Comic Sans MS" pitchFamily="66" charset="0"/>
              </a:rPr>
              <a:t>                degree &amp; diploma. Regulation and monitoring of the standard </a:t>
            </a:r>
          </a:p>
          <a:p>
            <a:r>
              <a:rPr lang="en-IN" sz="1400" b="1" dirty="0" smtClean="0">
                <a:latin typeface="Comic Sans MS" pitchFamily="66" charset="0"/>
              </a:rPr>
              <a:t>                and quality of technical/ vocational education. Certification </a:t>
            </a:r>
          </a:p>
          <a:p>
            <a:r>
              <a:rPr lang="en-IN" sz="1400" b="1" dirty="0" smtClean="0">
                <a:latin typeface="Comic Sans MS" pitchFamily="66" charset="0"/>
              </a:rPr>
              <a:t>                and evaluation as per AICTE. </a:t>
            </a:r>
            <a:endParaRPr lang="en-US" sz="1400" b="1" dirty="0" smtClean="0">
              <a:solidFill>
                <a:schemeClr val="bg2">
                  <a:lumMod val="25000"/>
                </a:schemeClr>
              </a:solidFill>
              <a:latin typeface="Comic Sans MS" pitchFamily="66" charset="0"/>
            </a:endParaRPr>
          </a:p>
          <a:p>
            <a:endParaRPr lang="en-US" sz="1400" b="1" dirty="0" smtClean="0">
              <a:latin typeface="Comic Sans MS" pitchFamily="66" charset="0"/>
            </a:endParaRPr>
          </a:p>
          <a:p>
            <a:r>
              <a:rPr lang="en-US" sz="1400" b="1" dirty="0" smtClean="0">
                <a:solidFill>
                  <a:srgbClr val="006600"/>
                </a:solidFill>
                <a:latin typeface="Comic Sans MS" pitchFamily="66" charset="0"/>
              </a:rPr>
              <a:t>II.  ORGANISATIONS/DIRECTORATES UNDER THE DEPT:</a:t>
            </a:r>
          </a:p>
          <a:p>
            <a:pPr marL="342900" indent="-342900"/>
            <a:r>
              <a:rPr lang="en-US" sz="1400" b="1" dirty="0" smtClean="0">
                <a:solidFill>
                  <a:srgbClr val="006600"/>
                </a:solidFill>
                <a:latin typeface="Comic Sans MS" pitchFamily="66" charset="0"/>
              </a:rPr>
              <a:t>    	 	    1. Directorate of Technical Education </a:t>
            </a:r>
          </a:p>
          <a:p>
            <a:pPr marL="342900" indent="-342900"/>
            <a:r>
              <a:rPr lang="en-US" sz="1400" b="1" dirty="0" smtClean="0">
                <a:solidFill>
                  <a:srgbClr val="006600"/>
                </a:solidFill>
                <a:latin typeface="Comic Sans MS" pitchFamily="66" charset="0"/>
              </a:rPr>
              <a:t>    		    2. Historical &amp; Antiquarian Studies </a:t>
            </a:r>
          </a:p>
          <a:p>
            <a:pPr marL="342900" indent="-342900"/>
            <a:r>
              <a:rPr lang="en-US" sz="1400" b="1" dirty="0" smtClean="0">
                <a:solidFill>
                  <a:srgbClr val="006600"/>
                </a:solidFill>
                <a:latin typeface="Comic Sans MS" pitchFamily="66" charset="0"/>
              </a:rPr>
              <a:t>   		    3. Private Technical Colleges &amp; Universities</a:t>
            </a:r>
          </a:p>
          <a:p>
            <a:pPr marL="342900" indent="-342900"/>
            <a:endParaRPr lang="en-US" sz="1400" b="1" dirty="0" smtClean="0">
              <a:solidFill>
                <a:srgbClr val="006600"/>
              </a:solidFill>
              <a:latin typeface="Comic Sans MS" pitchFamily="66" charset="0"/>
            </a:endParaRPr>
          </a:p>
          <a:p>
            <a:pPr marL="342900" indent="-342900"/>
            <a:r>
              <a:rPr lang="en-GB" sz="1400" b="1" dirty="0" smtClean="0">
                <a:solidFill>
                  <a:srgbClr val="C00000"/>
                </a:solidFill>
                <a:latin typeface="Comic Sans MS" pitchFamily="66" charset="0"/>
              </a:rPr>
              <a:t>III. </a:t>
            </a:r>
            <a:r>
              <a:rPr lang="en-GB" sz="1400" b="1" cap="small" dirty="0" smtClean="0">
                <a:solidFill>
                  <a:srgbClr val="C00000"/>
                </a:solidFill>
                <a:effectLst>
                  <a:outerShdw blurRad="50800" dist="38100" algn="tr" rotWithShape="0">
                    <a:prstClr val="black">
                      <a:alpha val="40000"/>
                    </a:prstClr>
                  </a:outerShdw>
                </a:effectLst>
                <a:latin typeface="Comic Sans MS" pitchFamily="66" charset="0"/>
              </a:rPr>
              <a:t>Goals which the Department feels associated</a:t>
            </a:r>
          </a:p>
          <a:p>
            <a:pPr marL="342900" indent="-342900"/>
            <a:r>
              <a:rPr lang="en-GB" sz="1400" b="1" cap="small" dirty="0" smtClean="0">
                <a:solidFill>
                  <a:srgbClr val="C00000"/>
                </a:solidFill>
                <a:effectLst>
                  <a:outerShdw blurRad="50800" dist="38100" algn="tr" rotWithShape="0">
                    <a:prstClr val="black">
                      <a:alpha val="40000"/>
                    </a:prstClr>
                  </a:outerShdw>
                </a:effectLst>
                <a:latin typeface="Comic Sans MS" pitchFamily="66" charset="0"/>
              </a:rPr>
              <a:t>		     With all the 17 Goals</a:t>
            </a:r>
            <a:endParaRPr lang="en-GB" sz="1400" b="1" cap="small" dirty="0" smtClean="0">
              <a:solidFill>
                <a:srgbClr val="C00000"/>
              </a:solidFill>
              <a:latin typeface="Comic Sans MS" pitchFamily="66" charset="0"/>
            </a:endParaRPr>
          </a:p>
          <a:p>
            <a:pPr marL="342900" indent="-342900"/>
            <a:endParaRPr lang="en-US" sz="1400" b="1" dirty="0" smtClean="0">
              <a:solidFill>
                <a:srgbClr val="C00000"/>
              </a:solidFill>
              <a:latin typeface="Comic Sans MS" pitchFamily="66" charset="0"/>
            </a:endParaRPr>
          </a:p>
          <a:p>
            <a:pPr marL="342900" indent="-342900"/>
            <a:r>
              <a:rPr lang="en-US" sz="1400" b="1" cap="small" dirty="0" smtClean="0">
                <a:solidFill>
                  <a:schemeClr val="tx2">
                    <a:lumMod val="75000"/>
                  </a:schemeClr>
                </a:solidFill>
                <a:effectLst>
                  <a:outerShdw blurRad="50800" dist="38100" algn="tr" rotWithShape="0">
                    <a:prstClr val="black">
                      <a:alpha val="40000"/>
                    </a:prstClr>
                  </a:outerShdw>
                </a:effectLst>
                <a:latin typeface="Comic Sans MS" pitchFamily="66" charset="0"/>
              </a:rPr>
              <a:t>IV. Existing Schemes of the department can serve the purpose of SDG with  </a:t>
            </a:r>
          </a:p>
          <a:p>
            <a:pPr marL="342900" indent="-342900"/>
            <a:r>
              <a:rPr lang="en-US" sz="1400" b="1" cap="small" dirty="0" smtClean="0">
                <a:solidFill>
                  <a:schemeClr val="tx2">
                    <a:lumMod val="75000"/>
                  </a:schemeClr>
                </a:solidFill>
                <a:effectLst>
                  <a:outerShdw blurRad="50800" dist="38100" algn="tr" rotWithShape="0">
                    <a:prstClr val="black">
                      <a:alpha val="40000"/>
                    </a:prstClr>
                  </a:outerShdw>
                </a:effectLst>
                <a:latin typeface="Comic Sans MS" pitchFamily="66" charset="0"/>
              </a:rPr>
              <a:t>                modification  in policies for opportunity/ research </a:t>
            </a:r>
          </a:p>
          <a:p>
            <a:pPr marL="342900" indent="-342900"/>
            <a:r>
              <a:rPr lang="en-US" sz="1400" b="1" cap="small" dirty="0" smtClean="0">
                <a:effectLst>
                  <a:outerShdw blurRad="50800" dist="38100" algn="tr" rotWithShape="0">
                    <a:prstClr val="black">
                      <a:alpha val="40000"/>
                    </a:prstClr>
                  </a:outerShdw>
                </a:effectLst>
                <a:latin typeface="Comic Sans MS" pitchFamily="66" charset="0"/>
              </a:rPr>
              <a:t>		        </a:t>
            </a:r>
          </a:p>
          <a:p>
            <a:pPr marL="400050" indent="-400050">
              <a:buAutoNum type="romanUcPeriod" startAt="5"/>
            </a:pPr>
            <a:r>
              <a:rPr lang="en-US" sz="1400" b="1" cap="small" dirty="0" smtClean="0">
                <a:effectLst>
                  <a:outerShdw blurRad="50800" dist="38100" algn="tr" rotWithShape="0">
                    <a:prstClr val="black">
                      <a:alpha val="40000"/>
                    </a:prstClr>
                  </a:outerShdw>
                </a:effectLst>
                <a:latin typeface="Comic Sans MS" pitchFamily="66" charset="0"/>
              </a:rPr>
              <a:t>Assessment of Fund Requirement:</a:t>
            </a:r>
          </a:p>
          <a:p>
            <a:pPr marL="400050" indent="-400050"/>
            <a:r>
              <a:rPr lang="en-US" sz="1400" b="1" cap="small" dirty="0" smtClean="0">
                <a:effectLst>
                  <a:outerShdw blurRad="50800" dist="38100" algn="tr" rotWithShape="0">
                    <a:prstClr val="black">
                      <a:alpha val="40000"/>
                    </a:prstClr>
                  </a:outerShdw>
                </a:effectLst>
                <a:latin typeface="Comic Sans MS" pitchFamily="66" charset="0"/>
              </a:rPr>
              <a:t>		    Is Being done. the department will be able to absorb fund allotted </a:t>
            </a:r>
          </a:p>
          <a:p>
            <a:pPr marL="400050" indent="-400050"/>
            <a:r>
              <a:rPr lang="en-US" sz="1400" b="1" cap="small" dirty="0" smtClean="0">
                <a:effectLst>
                  <a:outerShdw blurRad="50800" dist="38100" algn="tr" rotWithShape="0">
                    <a:prstClr val="black">
                      <a:alpha val="40000"/>
                    </a:prstClr>
                  </a:outerShdw>
                </a:effectLst>
                <a:latin typeface="Comic Sans MS" pitchFamily="66" charset="0"/>
              </a:rPr>
              <a:t>                for 2016-17</a:t>
            </a:r>
          </a:p>
          <a:p>
            <a:pPr marL="400050" indent="-400050"/>
            <a:endParaRPr lang="en-IN" sz="1400" b="1" dirty="0" smtClean="0">
              <a:latin typeface="Comic Sans MS" pitchFamily="66" charset="0"/>
            </a:endParaRPr>
          </a:p>
          <a:p>
            <a:pPr marL="342900" indent="-342900"/>
            <a:r>
              <a:rPr lang="en-US" sz="1400" b="1" dirty="0" smtClean="0">
                <a:solidFill>
                  <a:srgbClr val="006600"/>
                </a:solidFill>
                <a:latin typeface="Comic Sans MS" pitchFamily="66" charset="0"/>
              </a:rPr>
              <a:t>VI. </a:t>
            </a:r>
            <a:r>
              <a:rPr lang="en-US" sz="1400" b="1" cap="small" dirty="0" smtClean="0">
                <a:solidFill>
                  <a:srgbClr val="006600"/>
                </a:solidFill>
                <a:effectLst>
                  <a:outerShdw blurRad="50800" dist="38100" algn="tr" rotWithShape="0">
                    <a:prstClr val="black">
                      <a:alpha val="40000"/>
                    </a:prstClr>
                  </a:outerShdw>
                </a:effectLst>
                <a:latin typeface="Comic Sans MS" pitchFamily="66" charset="0"/>
              </a:rPr>
              <a:t>How the principle of back casting would be followed ?</a:t>
            </a:r>
          </a:p>
          <a:p>
            <a:pPr marL="342900" indent="-342900"/>
            <a:r>
              <a:rPr lang="en-US" sz="1400" b="1" cap="small" dirty="0" smtClean="0">
                <a:solidFill>
                  <a:srgbClr val="006600"/>
                </a:solidFill>
                <a:effectLst>
                  <a:outerShdw blurRad="50800" dist="38100" algn="tr" rotWithShape="0">
                    <a:prstClr val="black">
                      <a:alpha val="40000"/>
                    </a:prstClr>
                  </a:outerShdw>
                </a:effectLst>
                <a:latin typeface="Comic Sans MS" pitchFamily="66" charset="0"/>
              </a:rPr>
              <a:t>		   to reach the target policies, tasks and </a:t>
            </a:r>
            <a:r>
              <a:rPr lang="en-US" sz="1400" b="1" cap="small" dirty="0" err="1" smtClean="0">
                <a:solidFill>
                  <a:srgbClr val="006600"/>
                </a:solidFill>
                <a:effectLst>
                  <a:outerShdw blurRad="50800" dist="38100" algn="tr" rotWithShape="0">
                    <a:prstClr val="black">
                      <a:alpha val="40000"/>
                    </a:prstClr>
                  </a:outerShdw>
                </a:effectLst>
                <a:latin typeface="Comic Sans MS" pitchFamily="66" charset="0"/>
              </a:rPr>
              <a:t>programmes</a:t>
            </a:r>
            <a:r>
              <a:rPr lang="en-US" sz="1400" b="1" cap="small" dirty="0" smtClean="0">
                <a:solidFill>
                  <a:srgbClr val="006600"/>
                </a:solidFill>
                <a:effectLst>
                  <a:outerShdw blurRad="50800" dist="38100" algn="tr" rotWithShape="0">
                    <a:prstClr val="black">
                      <a:alpha val="40000"/>
                    </a:prstClr>
                  </a:outerShdw>
                </a:effectLst>
                <a:latin typeface="Comic Sans MS" pitchFamily="66" charset="0"/>
              </a:rPr>
              <a:t> that will be have to be    </a:t>
            </a:r>
          </a:p>
          <a:p>
            <a:pPr marL="342900" indent="-342900"/>
            <a:r>
              <a:rPr lang="en-US" sz="1400" b="1" cap="small" dirty="0" smtClean="0">
                <a:solidFill>
                  <a:srgbClr val="006600"/>
                </a:solidFill>
                <a:effectLst>
                  <a:outerShdw blurRad="50800" dist="38100" algn="tr" rotWithShape="0">
                    <a:prstClr val="black">
                      <a:alpha val="40000"/>
                    </a:prstClr>
                  </a:outerShdw>
                </a:effectLst>
                <a:latin typeface="Comic Sans MS" pitchFamily="66" charset="0"/>
              </a:rPr>
              <a:t>                undertaken will have to be identified year wise </a:t>
            </a:r>
            <a:endParaRPr lang="en-IN" sz="1400" b="1" dirty="0" smtClean="0">
              <a:solidFill>
                <a:srgbClr val="006600"/>
              </a:solidFill>
              <a:latin typeface="Comic Sans MS" pitchFamily="66" charset="0"/>
            </a:endParaRPr>
          </a:p>
          <a:p>
            <a:pPr marL="342900" indent="-342900"/>
            <a:endParaRPr lang="en-IN" sz="1400" b="1" dirty="0" smtClean="0">
              <a:latin typeface="Comic Sans MS" pitchFamily="66" charset="0"/>
            </a:endParaRPr>
          </a:p>
          <a:p>
            <a:pPr marL="342900" indent="-342900"/>
            <a:endParaRPr lang="en-US" sz="1400" b="1" dirty="0" smtClean="0">
              <a:solidFill>
                <a:schemeClr val="accent2"/>
              </a:solidFill>
              <a:latin typeface="Comic Sans MS" pitchFamily="66" charset="0"/>
            </a:endParaRPr>
          </a:p>
          <a:p>
            <a:r>
              <a:rPr lang="en-US" sz="1400" b="1" dirty="0" smtClean="0">
                <a:solidFill>
                  <a:schemeClr val="accent2"/>
                </a:solidFill>
                <a:latin typeface="Comic Sans MS" pitchFamily="66" charset="0"/>
              </a:rPr>
              <a:t>*THE SPECIFIC TARGETS UNDER EACH GOALS THE DEPARTMENT FEELS ASSOCIATED ARE </a:t>
            </a:r>
          </a:p>
          <a:p>
            <a:pPr marL="342900" indent="-342900"/>
            <a:endParaRPr lang="en-US" sz="1400" b="1" dirty="0" smtClean="0"/>
          </a:p>
          <a:p>
            <a:pPr marL="342900" indent="-342900"/>
            <a:endParaRPr lang="en-US" sz="1400" b="1" dirty="0" smtClean="0"/>
          </a:p>
          <a:p>
            <a:pPr marL="342900" indent="-342900"/>
            <a:endParaRPr lang="en-US" sz="1400" b="1" dirty="0" smtClean="0"/>
          </a:p>
          <a:p>
            <a:pPr marL="342900" indent="-342900"/>
            <a:endParaRPr lang="en-US" sz="1400" b="1" dirty="0" smtClean="0"/>
          </a:p>
          <a:p>
            <a:pPr marL="342900" indent="-342900"/>
            <a:endParaRPr lang="en-IN" sz="1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40" y="285728"/>
            <a:ext cx="5357850" cy="1439850"/>
          </a:xfrm>
          <a:solidFill>
            <a:schemeClr val="bg1"/>
          </a:solidFill>
        </p:spPr>
        <p:txBody>
          <a:bodyPr>
            <a:normAutofit/>
          </a:bodyPr>
          <a:lstStyle/>
          <a:p>
            <a:pPr algn="l"/>
            <a:r>
              <a:rPr lang="en-US" sz="1600" b="1" dirty="0" smtClean="0">
                <a:latin typeface="Comic Sans MS" pitchFamily="66" charset="0"/>
              </a:rPr>
              <a:t>STRENGTHENING THE MEANS OF IMPLLEMENTATION AND REVITALISE THE GLOBAL PARTNERSHIP FOR SUSTAINABLE DEVELOPMENT</a:t>
            </a:r>
            <a:endParaRPr lang="en-IN" sz="1600" b="1" dirty="0"/>
          </a:p>
        </p:txBody>
      </p:sp>
      <p:graphicFrame>
        <p:nvGraphicFramePr>
          <p:cNvPr id="4" name="Table 3"/>
          <p:cNvGraphicFramePr>
            <a:graphicFrameLocks noGrp="1"/>
          </p:cNvGraphicFramePr>
          <p:nvPr/>
        </p:nvGraphicFramePr>
        <p:xfrm>
          <a:off x="357158" y="1857363"/>
          <a:ext cx="8358246" cy="4236720"/>
        </p:xfrm>
        <a:graphic>
          <a:graphicData uri="http://schemas.openxmlformats.org/drawingml/2006/table">
            <a:tbl>
              <a:tblPr firstRow="1" bandRow="1">
                <a:tableStyleId>{5C22544A-7EE6-4342-B048-85BDC9FD1C3A}</a:tableStyleId>
              </a:tblPr>
              <a:tblGrid>
                <a:gridCol w="4143404"/>
                <a:gridCol w="4214842"/>
              </a:tblGrid>
              <a:tr h="599688">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3115089">
                <a:tc>
                  <a:txBody>
                    <a:bodyPr/>
                    <a:lstStyle/>
                    <a:p>
                      <a:pPr>
                        <a:buNone/>
                      </a:pPr>
                      <a:endParaRPr lang="en-US" sz="1400" dirty="0" smtClean="0">
                        <a:latin typeface="Comic Sans MS" pitchFamily="66" charset="0"/>
                      </a:endParaRPr>
                    </a:p>
                    <a:p>
                      <a:pPr>
                        <a:buNone/>
                      </a:pPr>
                      <a:r>
                        <a:rPr lang="en-US" sz="1800" b="1" dirty="0" smtClean="0">
                          <a:latin typeface="Comic Sans MS" pitchFamily="66" charset="0"/>
                        </a:rPr>
                        <a:t>17.7</a:t>
                      </a:r>
                    </a:p>
                    <a:p>
                      <a:pPr>
                        <a:buNone/>
                      </a:pPr>
                      <a:r>
                        <a:rPr lang="en-US" sz="1800" b="1" dirty="0" smtClean="0">
                          <a:latin typeface="Comic Sans MS" pitchFamily="66" charset="0"/>
                        </a:rPr>
                        <a:t>Promote development, transfer, dissemination and diffusion of environmentally sound technologies ……..</a:t>
                      </a:r>
                    </a:p>
                    <a:p>
                      <a:pPr>
                        <a:buNone/>
                      </a:pPr>
                      <a:endParaRPr lang="en-US" sz="1800" b="1" dirty="0" smtClean="0">
                        <a:latin typeface="Comic Sans MS" pitchFamily="66" charset="0"/>
                      </a:endParaRPr>
                    </a:p>
                    <a:p>
                      <a:pPr>
                        <a:buNone/>
                      </a:pPr>
                      <a:r>
                        <a:rPr lang="en-US" sz="1800" b="1" dirty="0" smtClean="0">
                          <a:latin typeface="Comic Sans MS" pitchFamily="66" charset="0"/>
                        </a:rPr>
                        <a:t>17.8</a:t>
                      </a:r>
                    </a:p>
                    <a:p>
                      <a:pPr>
                        <a:buNone/>
                      </a:pPr>
                      <a:r>
                        <a:rPr lang="en-US" sz="1800" b="1" dirty="0" smtClean="0">
                          <a:latin typeface="Comic Sans MS" pitchFamily="66" charset="0"/>
                        </a:rPr>
                        <a:t>Fully </a:t>
                      </a:r>
                      <a:r>
                        <a:rPr lang="en-US" sz="1800" b="1" dirty="0" err="1" smtClean="0">
                          <a:latin typeface="Comic Sans MS" pitchFamily="66" charset="0"/>
                        </a:rPr>
                        <a:t>operationalise</a:t>
                      </a:r>
                      <a:r>
                        <a:rPr lang="en-US" sz="1800" b="1" dirty="0" smtClean="0">
                          <a:latin typeface="Comic Sans MS" pitchFamily="66" charset="0"/>
                        </a:rPr>
                        <a:t> the technology bank </a:t>
                      </a:r>
                      <a:r>
                        <a:rPr lang="en-US" sz="1800" b="1" baseline="0" dirty="0" smtClean="0">
                          <a:latin typeface="Comic Sans MS" pitchFamily="66" charset="0"/>
                        </a:rPr>
                        <a:t> and STI</a:t>
                      </a:r>
                      <a:r>
                        <a:rPr lang="en-US" sz="1800" b="1" dirty="0" smtClean="0">
                          <a:latin typeface="Comic Sans MS" pitchFamily="66" charset="0"/>
                        </a:rPr>
                        <a:t> capacity building capacity</a:t>
                      </a:r>
                      <a:r>
                        <a:rPr lang="en-US" sz="1800" b="1" baseline="0" dirty="0" smtClean="0">
                          <a:latin typeface="Comic Sans MS" pitchFamily="66" charset="0"/>
                        </a:rPr>
                        <a:t> …. and enhance the use of enabling technologies in particular ICT</a:t>
                      </a:r>
                      <a:endParaRPr lang="en-US" sz="1800" b="1" dirty="0" smtClean="0">
                        <a:latin typeface="Comic Sans MS" pitchFamily="66" charset="0"/>
                      </a:endParaRPr>
                    </a:p>
                  </a:txBody>
                  <a:tcPr>
                    <a:solidFill>
                      <a:schemeClr val="accent3">
                        <a:lumMod val="20000"/>
                        <a:lumOff val="80000"/>
                      </a:schemeClr>
                    </a:solidFill>
                  </a:tcPr>
                </a:tc>
                <a:tc>
                  <a:txBody>
                    <a:bodyPr/>
                    <a:lstStyle/>
                    <a:p>
                      <a:pPr>
                        <a:buFont typeface="Wingdings" pitchFamily="2" charset="2"/>
                        <a:buNone/>
                      </a:pPr>
                      <a:endParaRPr lang="en-US" sz="1600" b="1" dirty="0" smtClean="0">
                        <a:latin typeface="Comic Sans MS" pitchFamily="66" charset="0"/>
                      </a:endParaRPr>
                    </a:p>
                    <a:p>
                      <a:pPr>
                        <a:buFont typeface="Wingdings" pitchFamily="2" charset="2"/>
                        <a:buNone/>
                      </a:pPr>
                      <a:endParaRPr lang="en-US" sz="1600" b="1" dirty="0" smtClean="0">
                        <a:latin typeface="Comic Sans MS" pitchFamily="66" charset="0"/>
                      </a:endParaRPr>
                    </a:p>
                    <a:p>
                      <a:pPr>
                        <a:buFont typeface="Wingdings" pitchFamily="2" charset="2"/>
                        <a:buNone/>
                      </a:pPr>
                      <a:r>
                        <a:rPr lang="en-US" sz="1600" b="1" dirty="0" smtClean="0">
                          <a:latin typeface="Comic Sans MS" pitchFamily="66" charset="0"/>
                        </a:rPr>
                        <a:t>F</a:t>
                      </a:r>
                      <a:r>
                        <a:rPr lang="en-US" sz="1800" b="1" dirty="0" smtClean="0">
                          <a:latin typeface="Comic Sans MS" pitchFamily="66" charset="0"/>
                        </a:rPr>
                        <a:t>rame policy to facilitate </a:t>
                      </a:r>
                      <a:r>
                        <a:rPr lang="en-US" sz="1800" b="1" baseline="0" dirty="0" smtClean="0">
                          <a:latin typeface="Comic Sans MS" pitchFamily="66" charset="0"/>
                        </a:rPr>
                        <a:t>suitable assistance to govt. with available manpower in the technical institutes to reach the targets  </a:t>
                      </a:r>
                      <a:endParaRPr lang="en-US" sz="1800" b="1" dirty="0" smtClean="0">
                        <a:latin typeface="Comic Sans MS" pitchFamily="66" charset="0"/>
                      </a:endParaRPr>
                    </a:p>
                  </a:txBody>
                  <a:tcPr>
                    <a:solidFill>
                      <a:schemeClr val="accent1">
                        <a:lumMod val="20000"/>
                        <a:lumOff val="80000"/>
                      </a:schemeClr>
                    </a:solidFill>
                  </a:tcPr>
                </a:tc>
              </a:tr>
            </a:tbl>
          </a:graphicData>
        </a:graphic>
      </p:graphicFrame>
      <p:pic>
        <p:nvPicPr>
          <p:cNvPr id="5" name="Picture 4" descr="Image result for sdg goals images"/>
          <p:cNvPicPr/>
          <p:nvPr/>
        </p:nvPicPr>
        <p:blipFill>
          <a:blip r:embed="rId2"/>
          <a:srcRect/>
          <a:stretch>
            <a:fillRect/>
          </a:stretch>
        </p:blipFill>
        <p:spPr bwMode="auto">
          <a:xfrm>
            <a:off x="357158" y="214291"/>
            <a:ext cx="2438400" cy="15716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0034" y="214290"/>
            <a:ext cx="8001056" cy="1077218"/>
          </a:xfrm>
          <a:prstGeom prst="rect">
            <a:avLst/>
          </a:prstGeom>
          <a:solidFill>
            <a:schemeClr val="bg1"/>
          </a:solidFill>
          <a:ln>
            <a:solidFill>
              <a:schemeClr val="bg1"/>
            </a:solidFill>
          </a:ln>
        </p:spPr>
        <p:txBody>
          <a:bodyPr wrap="square" rtlCol="0">
            <a:spAutoFit/>
          </a:bodyPr>
          <a:lstStyle/>
          <a:p>
            <a:r>
              <a:rPr lang="en-IN" b="1" dirty="0" smtClean="0">
                <a:latin typeface="Comic Sans MS" pitchFamily="66" charset="0"/>
              </a:rPr>
              <a:t>In Assam human resources demand will fall short of supply, leaving an excess supply of 83 </a:t>
            </a:r>
            <a:r>
              <a:rPr lang="en-IN" b="1" dirty="0" err="1" smtClean="0">
                <a:latin typeface="Comic Sans MS" pitchFamily="66" charset="0"/>
              </a:rPr>
              <a:t>lakh</a:t>
            </a:r>
            <a:r>
              <a:rPr lang="en-IN" b="1" dirty="0" smtClean="0">
                <a:latin typeface="Comic Sans MS" pitchFamily="66" charset="0"/>
              </a:rPr>
              <a:t> in 2021.</a:t>
            </a:r>
          </a:p>
          <a:p>
            <a:pPr algn="just"/>
            <a:endParaRPr lang="en-IN" sz="2800" dirty="0"/>
          </a:p>
        </p:txBody>
      </p:sp>
      <p:sp>
        <p:nvSpPr>
          <p:cNvPr id="8" name="TextBox 7"/>
          <p:cNvSpPr txBox="1"/>
          <p:nvPr/>
        </p:nvSpPr>
        <p:spPr>
          <a:xfrm>
            <a:off x="2071670" y="1071546"/>
            <a:ext cx="6143668" cy="1354217"/>
          </a:xfrm>
          <a:prstGeom prst="rect">
            <a:avLst/>
          </a:prstGeom>
          <a:solidFill>
            <a:schemeClr val="accent1">
              <a:lumMod val="20000"/>
              <a:lumOff val="80000"/>
            </a:schemeClr>
          </a:solidFill>
          <a:ln>
            <a:solidFill>
              <a:schemeClr val="tx1"/>
            </a:solidFill>
          </a:ln>
        </p:spPr>
        <p:txBody>
          <a:bodyPr wrap="square" rtlCol="0">
            <a:spAutoFit/>
          </a:bodyPr>
          <a:lstStyle/>
          <a:p>
            <a:endParaRPr lang="en-US" b="1" dirty="0" smtClean="0">
              <a:latin typeface="Comic Sans MS" pitchFamily="66" charset="0"/>
            </a:endParaRPr>
          </a:p>
          <a:p>
            <a:r>
              <a:rPr lang="en-US" b="1" dirty="0" smtClean="0">
                <a:latin typeface="Comic Sans MS" pitchFamily="66" charset="0"/>
              </a:rPr>
              <a:t>Projected Demand in 2021 is 12.34 L</a:t>
            </a:r>
          </a:p>
          <a:p>
            <a:r>
              <a:rPr lang="en-US" b="1" dirty="0" smtClean="0">
                <a:latin typeface="Comic Sans MS" pitchFamily="66" charset="0"/>
              </a:rPr>
              <a:t>Projected Supply in 2021 is 95.56 L</a:t>
            </a:r>
          </a:p>
          <a:p>
            <a:endParaRPr lang="en-IN" sz="2800" b="1" dirty="0">
              <a:latin typeface="Comic Sans MS" pitchFamily="66" charset="0"/>
            </a:endParaRPr>
          </a:p>
        </p:txBody>
      </p:sp>
      <p:sp>
        <p:nvSpPr>
          <p:cNvPr id="4" name="Rounded Rectangular Callout 3"/>
          <p:cNvSpPr/>
          <p:nvPr/>
        </p:nvSpPr>
        <p:spPr>
          <a:xfrm>
            <a:off x="714348" y="2571744"/>
            <a:ext cx="5072098" cy="1000132"/>
          </a:xfrm>
          <a:prstGeom prst="wedgeRoundRectCallout">
            <a:avLst>
              <a:gd name="adj1" fmla="val -97"/>
              <a:gd name="adj2" fmla="val 77596"/>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b="1" dirty="0" smtClean="0">
                <a:solidFill>
                  <a:srgbClr val="C00000"/>
                </a:solidFill>
                <a:latin typeface="Comic Sans MS" pitchFamily="66" charset="0"/>
              </a:rPr>
              <a:t>However TWO major problems with available work force are</a:t>
            </a:r>
            <a:endParaRPr lang="en-IN" dirty="0">
              <a:solidFill>
                <a:srgbClr val="C00000"/>
              </a:solidFill>
            </a:endParaRPr>
          </a:p>
        </p:txBody>
      </p:sp>
      <p:sp>
        <p:nvSpPr>
          <p:cNvPr id="5" name="TextBox 4"/>
          <p:cNvSpPr txBox="1"/>
          <p:nvPr/>
        </p:nvSpPr>
        <p:spPr>
          <a:xfrm>
            <a:off x="714348" y="3929067"/>
            <a:ext cx="7858180" cy="2062103"/>
          </a:xfrm>
          <a:prstGeom prst="rect">
            <a:avLst/>
          </a:prstGeom>
          <a:solidFill>
            <a:schemeClr val="accent1">
              <a:lumMod val="20000"/>
              <a:lumOff val="80000"/>
            </a:schemeClr>
          </a:solidFill>
          <a:ln>
            <a:solidFill>
              <a:schemeClr val="tx1"/>
            </a:solidFill>
          </a:ln>
        </p:spPr>
        <p:txBody>
          <a:bodyPr wrap="square" rtlCol="0">
            <a:spAutoFit/>
          </a:bodyPr>
          <a:lstStyle/>
          <a:p>
            <a:pPr marL="342900" indent="-342900">
              <a:buAutoNum type="arabicPeriod"/>
            </a:pPr>
            <a:r>
              <a:rPr lang="en-IN" b="1" dirty="0" smtClean="0">
                <a:latin typeface="Comic Sans MS" pitchFamily="66" charset="0"/>
              </a:rPr>
              <a:t>Poor quality of those who have general education up to secondary level or those having vocational training and hence employability. </a:t>
            </a:r>
          </a:p>
          <a:p>
            <a:pPr marL="342900" indent="-342900">
              <a:buAutoNum type="arabicPeriod" startAt="2"/>
            </a:pPr>
            <a:r>
              <a:rPr lang="en-IN" b="1" dirty="0" smtClean="0">
                <a:latin typeface="Comic Sans MS" pitchFamily="66" charset="0"/>
              </a:rPr>
              <a:t>The mismatch between the skills that are currently available in the educated or trained labour force on the one hand and the type of skills that are actually in demand from employers, on the other. </a:t>
            </a:r>
          </a:p>
          <a:p>
            <a:pPr marL="342900" indent="-342900"/>
            <a:endParaRPr lang="en-IN" sz="2000" b="1" dirty="0" smtClean="0">
              <a:latin typeface="Comic Sans MS" pitchFamily="66" charset="0"/>
            </a:endParaRPr>
          </a:p>
        </p:txBody>
      </p:sp>
      <p:sp>
        <p:nvSpPr>
          <p:cNvPr id="11" name="TextBox 10"/>
          <p:cNvSpPr txBox="1"/>
          <p:nvPr/>
        </p:nvSpPr>
        <p:spPr>
          <a:xfrm>
            <a:off x="5929322" y="6286520"/>
            <a:ext cx="2409634" cy="369332"/>
          </a:xfrm>
          <a:prstGeom prst="rect">
            <a:avLst/>
          </a:prstGeom>
          <a:noFill/>
        </p:spPr>
        <p:txBody>
          <a:bodyPr wrap="square" rtlCol="0">
            <a:spAutoFit/>
          </a:bodyPr>
          <a:lstStyle/>
          <a:p>
            <a:r>
              <a:rPr lang="en-IN" b="1" dirty="0" smtClean="0">
                <a:latin typeface="Comic Sans MS" pitchFamily="66" charset="0"/>
              </a:rPr>
              <a:t>*NSDC report 2011 </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357290" y="2000240"/>
          <a:ext cx="5286412" cy="392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500034" y="642918"/>
            <a:ext cx="2214578" cy="1200329"/>
          </a:xfrm>
          <a:prstGeom prst="rect">
            <a:avLst/>
          </a:prstGeom>
          <a:solidFill>
            <a:schemeClr val="accent6">
              <a:lumMod val="40000"/>
              <a:lumOff val="60000"/>
            </a:schemeClr>
          </a:solidFill>
        </p:spPr>
        <p:txBody>
          <a:bodyPr wrap="square" rtlCol="0">
            <a:spAutoFit/>
          </a:bodyPr>
          <a:lstStyle/>
          <a:p>
            <a:r>
              <a:rPr lang="en-IN" b="1" dirty="0" smtClean="0">
                <a:latin typeface="Comic Sans MS" pitchFamily="66" charset="0"/>
              </a:rPr>
              <a:t>Demand for Human Resources, 2011-21</a:t>
            </a:r>
            <a:endParaRPr lang="en-IN" dirty="0" smtClean="0">
              <a:latin typeface="Comic Sans MS" pitchFamily="66" charset="0"/>
            </a:endParaRPr>
          </a:p>
          <a:p>
            <a:endParaRPr lang="en-IN" dirty="0">
              <a:latin typeface="Comic Sans MS" pitchFamily="66" charset="0"/>
            </a:endParaRPr>
          </a:p>
        </p:txBody>
      </p:sp>
      <p:sp>
        <p:nvSpPr>
          <p:cNvPr id="11" name="TextBox 10"/>
          <p:cNvSpPr txBox="1"/>
          <p:nvPr/>
        </p:nvSpPr>
        <p:spPr>
          <a:xfrm>
            <a:off x="3643307" y="642918"/>
            <a:ext cx="2500330" cy="923330"/>
          </a:xfrm>
          <a:prstGeom prst="rect">
            <a:avLst/>
          </a:prstGeom>
          <a:solidFill>
            <a:schemeClr val="bg1">
              <a:lumMod val="85000"/>
            </a:schemeClr>
          </a:solidFill>
        </p:spPr>
        <p:txBody>
          <a:bodyPr wrap="square" rtlCol="0">
            <a:spAutoFit/>
          </a:bodyPr>
          <a:lstStyle/>
          <a:p>
            <a:r>
              <a:rPr lang="en-IN" b="1" dirty="0" smtClean="0">
                <a:latin typeface="Comic Sans MS" pitchFamily="66" charset="0"/>
              </a:rPr>
              <a:t>Supply of Human Resources, 2011-21</a:t>
            </a:r>
          </a:p>
          <a:p>
            <a:endParaRPr lang="en-IN" dirty="0">
              <a:latin typeface="Comic Sans MS" pitchFamily="66" charset="0"/>
            </a:endParaRPr>
          </a:p>
        </p:txBody>
      </p:sp>
      <p:sp>
        <p:nvSpPr>
          <p:cNvPr id="13" name="TextBox 12"/>
          <p:cNvSpPr txBox="1"/>
          <p:nvPr/>
        </p:nvSpPr>
        <p:spPr>
          <a:xfrm>
            <a:off x="8510614" y="1724012"/>
            <a:ext cx="184731" cy="369332"/>
          </a:xfrm>
          <a:prstGeom prst="rect">
            <a:avLst/>
          </a:prstGeom>
          <a:noFill/>
        </p:spPr>
        <p:txBody>
          <a:bodyPr wrap="none" rtlCol="0">
            <a:spAutoFit/>
          </a:bodyPr>
          <a:lstStyle/>
          <a:p>
            <a:endParaRPr lang="en-IN" dirty="0"/>
          </a:p>
        </p:txBody>
      </p:sp>
      <p:sp>
        <p:nvSpPr>
          <p:cNvPr id="14" name="TextBox 13"/>
          <p:cNvSpPr txBox="1"/>
          <p:nvPr/>
        </p:nvSpPr>
        <p:spPr>
          <a:xfrm>
            <a:off x="6429388" y="642918"/>
            <a:ext cx="2500330" cy="1200329"/>
          </a:xfrm>
          <a:prstGeom prst="rect">
            <a:avLst/>
          </a:prstGeom>
          <a:solidFill>
            <a:schemeClr val="accent3">
              <a:lumMod val="60000"/>
              <a:lumOff val="40000"/>
            </a:schemeClr>
          </a:solidFill>
        </p:spPr>
        <p:txBody>
          <a:bodyPr wrap="square" rtlCol="0">
            <a:spAutoFit/>
          </a:bodyPr>
          <a:lstStyle/>
          <a:p>
            <a:r>
              <a:rPr lang="en-IN" b="1" dirty="0" smtClean="0">
                <a:latin typeface="Comic Sans MS" pitchFamily="66" charset="0"/>
              </a:rPr>
              <a:t>Excess Supply of Human Resources, 2011-21</a:t>
            </a:r>
          </a:p>
          <a:p>
            <a:endParaRPr lang="en-IN" dirty="0">
              <a:latin typeface="Comic Sans MS" pitchFamily="66" charset="0"/>
            </a:endParaRPr>
          </a:p>
        </p:txBody>
      </p:sp>
      <p:sp>
        <p:nvSpPr>
          <p:cNvPr id="15" name="Oval 14"/>
          <p:cNvSpPr/>
          <p:nvPr/>
        </p:nvSpPr>
        <p:spPr>
          <a:xfrm>
            <a:off x="1643042" y="2285992"/>
            <a:ext cx="1357322" cy="50006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p:cNvSpPr/>
          <p:nvPr/>
        </p:nvSpPr>
        <p:spPr>
          <a:xfrm>
            <a:off x="857224" y="3571876"/>
            <a:ext cx="1357322" cy="50006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IN" dirty="0"/>
          </a:p>
        </p:txBody>
      </p:sp>
      <p:sp>
        <p:nvSpPr>
          <p:cNvPr id="17" name="Oval 16"/>
          <p:cNvSpPr/>
          <p:nvPr/>
        </p:nvSpPr>
        <p:spPr>
          <a:xfrm>
            <a:off x="142844" y="5072074"/>
            <a:ext cx="1357322" cy="500066"/>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99.30</a:t>
            </a:r>
            <a:endParaRPr lang="en-IN" dirty="0"/>
          </a:p>
        </p:txBody>
      </p:sp>
      <p:sp>
        <p:nvSpPr>
          <p:cNvPr id="18" name="Oval 17"/>
          <p:cNvSpPr/>
          <p:nvPr/>
        </p:nvSpPr>
        <p:spPr>
          <a:xfrm>
            <a:off x="5000628" y="2143116"/>
            <a:ext cx="1357322" cy="500066"/>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p:cNvSpPr/>
          <p:nvPr/>
        </p:nvSpPr>
        <p:spPr>
          <a:xfrm>
            <a:off x="7072330" y="2357430"/>
            <a:ext cx="1357322" cy="50006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p:cNvSpPr/>
          <p:nvPr/>
        </p:nvSpPr>
        <p:spPr>
          <a:xfrm>
            <a:off x="5572132" y="3357562"/>
            <a:ext cx="1357322" cy="500066"/>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p:cNvSpPr/>
          <p:nvPr/>
        </p:nvSpPr>
        <p:spPr>
          <a:xfrm>
            <a:off x="7572396" y="3786190"/>
            <a:ext cx="1357322" cy="50006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p:cNvSpPr/>
          <p:nvPr/>
        </p:nvSpPr>
        <p:spPr>
          <a:xfrm>
            <a:off x="7786678" y="5500702"/>
            <a:ext cx="1357322" cy="50006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smtClean="0"/>
          </a:p>
          <a:p>
            <a:pPr algn="ctr"/>
            <a:endParaRPr lang="en-IN" dirty="0"/>
          </a:p>
        </p:txBody>
      </p:sp>
      <p:sp>
        <p:nvSpPr>
          <p:cNvPr id="23" name="Oval 22"/>
          <p:cNvSpPr/>
          <p:nvPr/>
        </p:nvSpPr>
        <p:spPr>
          <a:xfrm>
            <a:off x="6286512" y="4857760"/>
            <a:ext cx="1357322" cy="500066"/>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TextBox 23"/>
          <p:cNvSpPr txBox="1"/>
          <p:nvPr/>
        </p:nvSpPr>
        <p:spPr>
          <a:xfrm flipH="1">
            <a:off x="500034" y="5143512"/>
            <a:ext cx="857256" cy="369332"/>
          </a:xfrm>
          <a:prstGeom prst="rect">
            <a:avLst/>
          </a:prstGeom>
          <a:solidFill>
            <a:schemeClr val="accent6">
              <a:lumMod val="40000"/>
              <a:lumOff val="60000"/>
            </a:schemeClr>
          </a:solidFill>
        </p:spPr>
        <p:txBody>
          <a:bodyPr wrap="square" rtlCol="0">
            <a:spAutoFit/>
          </a:bodyPr>
          <a:lstStyle/>
          <a:p>
            <a:r>
              <a:rPr lang="en-US" dirty="0" smtClean="0"/>
              <a:t>9.43 L</a:t>
            </a:r>
            <a:endParaRPr lang="en-IN" dirty="0"/>
          </a:p>
        </p:txBody>
      </p:sp>
      <p:sp>
        <p:nvSpPr>
          <p:cNvPr id="26" name="TextBox 25"/>
          <p:cNvSpPr txBox="1"/>
          <p:nvPr/>
        </p:nvSpPr>
        <p:spPr>
          <a:xfrm>
            <a:off x="1285852" y="3643314"/>
            <a:ext cx="744114" cy="369332"/>
          </a:xfrm>
          <a:prstGeom prst="rect">
            <a:avLst/>
          </a:prstGeom>
          <a:solidFill>
            <a:schemeClr val="accent6">
              <a:lumMod val="40000"/>
              <a:lumOff val="60000"/>
            </a:schemeClr>
          </a:solidFill>
        </p:spPr>
        <p:txBody>
          <a:bodyPr wrap="none" rtlCol="0">
            <a:spAutoFit/>
          </a:bodyPr>
          <a:lstStyle/>
          <a:p>
            <a:r>
              <a:rPr lang="en-US" dirty="0" smtClean="0"/>
              <a:t>1.80 L</a:t>
            </a:r>
            <a:endParaRPr lang="en-IN" dirty="0"/>
          </a:p>
        </p:txBody>
      </p:sp>
      <p:sp>
        <p:nvSpPr>
          <p:cNvPr id="27" name="TextBox 26"/>
          <p:cNvSpPr txBox="1"/>
          <p:nvPr/>
        </p:nvSpPr>
        <p:spPr>
          <a:xfrm flipH="1">
            <a:off x="1928794" y="2357430"/>
            <a:ext cx="785818" cy="369332"/>
          </a:xfrm>
          <a:prstGeom prst="rect">
            <a:avLst/>
          </a:prstGeom>
          <a:solidFill>
            <a:schemeClr val="accent6">
              <a:lumMod val="40000"/>
              <a:lumOff val="60000"/>
            </a:schemeClr>
          </a:solidFill>
        </p:spPr>
        <p:txBody>
          <a:bodyPr wrap="square" rtlCol="0">
            <a:spAutoFit/>
          </a:bodyPr>
          <a:lstStyle/>
          <a:p>
            <a:r>
              <a:rPr lang="en-US" dirty="0" smtClean="0"/>
              <a:t>1.11L</a:t>
            </a:r>
            <a:endParaRPr lang="en-IN" dirty="0"/>
          </a:p>
        </p:txBody>
      </p:sp>
      <p:sp>
        <p:nvSpPr>
          <p:cNvPr id="28" name="TextBox 27"/>
          <p:cNvSpPr txBox="1"/>
          <p:nvPr/>
        </p:nvSpPr>
        <p:spPr>
          <a:xfrm>
            <a:off x="5357818" y="2214554"/>
            <a:ext cx="958428" cy="369332"/>
          </a:xfrm>
          <a:prstGeom prst="rect">
            <a:avLst/>
          </a:prstGeom>
          <a:noFill/>
        </p:spPr>
        <p:txBody>
          <a:bodyPr wrap="square" rtlCol="0">
            <a:spAutoFit/>
          </a:bodyPr>
          <a:lstStyle/>
          <a:p>
            <a:r>
              <a:rPr lang="en-US" dirty="0" smtClean="0"/>
              <a:t>2.49 L</a:t>
            </a:r>
            <a:endParaRPr lang="en-IN" dirty="0"/>
          </a:p>
        </p:txBody>
      </p:sp>
      <p:sp>
        <p:nvSpPr>
          <p:cNvPr id="29" name="TextBox 28"/>
          <p:cNvSpPr txBox="1"/>
          <p:nvPr/>
        </p:nvSpPr>
        <p:spPr>
          <a:xfrm>
            <a:off x="5786446" y="3429000"/>
            <a:ext cx="1184863" cy="369332"/>
          </a:xfrm>
          <a:prstGeom prst="rect">
            <a:avLst/>
          </a:prstGeom>
          <a:noFill/>
        </p:spPr>
        <p:txBody>
          <a:bodyPr wrap="square" rtlCol="0">
            <a:spAutoFit/>
          </a:bodyPr>
          <a:lstStyle/>
          <a:p>
            <a:r>
              <a:rPr lang="en-US" dirty="0" smtClean="0"/>
              <a:t>64.58 L</a:t>
            </a:r>
            <a:endParaRPr lang="en-IN" dirty="0"/>
          </a:p>
        </p:txBody>
      </p:sp>
      <p:sp>
        <p:nvSpPr>
          <p:cNvPr id="30" name="TextBox 29"/>
          <p:cNvSpPr txBox="1"/>
          <p:nvPr/>
        </p:nvSpPr>
        <p:spPr>
          <a:xfrm>
            <a:off x="6500826" y="4929198"/>
            <a:ext cx="1146885" cy="369332"/>
          </a:xfrm>
          <a:prstGeom prst="rect">
            <a:avLst/>
          </a:prstGeom>
          <a:noFill/>
        </p:spPr>
        <p:txBody>
          <a:bodyPr wrap="square" rtlCol="0">
            <a:spAutoFit/>
          </a:bodyPr>
          <a:lstStyle/>
          <a:p>
            <a:r>
              <a:rPr lang="en-US" dirty="0" smtClean="0"/>
              <a:t>28.49 L</a:t>
            </a:r>
            <a:endParaRPr lang="en-IN" dirty="0"/>
          </a:p>
        </p:txBody>
      </p:sp>
      <p:sp>
        <p:nvSpPr>
          <p:cNvPr id="32" name="TextBox 31"/>
          <p:cNvSpPr txBox="1"/>
          <p:nvPr/>
        </p:nvSpPr>
        <p:spPr>
          <a:xfrm>
            <a:off x="7358082" y="2428868"/>
            <a:ext cx="958428" cy="369332"/>
          </a:xfrm>
          <a:prstGeom prst="rect">
            <a:avLst/>
          </a:prstGeom>
          <a:noFill/>
        </p:spPr>
        <p:txBody>
          <a:bodyPr wrap="square" rtlCol="0">
            <a:spAutoFit/>
          </a:bodyPr>
          <a:lstStyle/>
          <a:p>
            <a:r>
              <a:rPr lang="en-US" dirty="0" smtClean="0"/>
              <a:t>1.38 L</a:t>
            </a:r>
            <a:endParaRPr lang="en-IN" dirty="0"/>
          </a:p>
        </p:txBody>
      </p:sp>
      <p:sp>
        <p:nvSpPr>
          <p:cNvPr id="33" name="TextBox 32"/>
          <p:cNvSpPr txBox="1"/>
          <p:nvPr/>
        </p:nvSpPr>
        <p:spPr>
          <a:xfrm>
            <a:off x="7786710" y="3857628"/>
            <a:ext cx="1000132" cy="369332"/>
          </a:xfrm>
          <a:prstGeom prst="rect">
            <a:avLst/>
          </a:prstGeom>
          <a:solidFill>
            <a:schemeClr val="accent3">
              <a:lumMod val="60000"/>
              <a:lumOff val="40000"/>
            </a:schemeClr>
          </a:solidFill>
          <a:ln>
            <a:noFill/>
          </a:ln>
        </p:spPr>
        <p:txBody>
          <a:bodyPr wrap="square" rtlCol="0">
            <a:spAutoFit/>
          </a:bodyPr>
          <a:lstStyle/>
          <a:p>
            <a:r>
              <a:rPr lang="en-US" dirty="0" smtClean="0"/>
              <a:t>59.78 L</a:t>
            </a:r>
            <a:endParaRPr lang="en-IN" dirty="0"/>
          </a:p>
        </p:txBody>
      </p:sp>
      <p:sp>
        <p:nvSpPr>
          <p:cNvPr id="35" name="TextBox 34"/>
          <p:cNvSpPr txBox="1"/>
          <p:nvPr/>
        </p:nvSpPr>
        <p:spPr>
          <a:xfrm>
            <a:off x="8072462" y="5572140"/>
            <a:ext cx="857256" cy="369332"/>
          </a:xfrm>
          <a:prstGeom prst="rect">
            <a:avLst/>
          </a:prstGeom>
          <a:solidFill>
            <a:schemeClr val="accent3">
              <a:lumMod val="60000"/>
              <a:lumOff val="40000"/>
            </a:schemeClr>
          </a:solidFill>
          <a:ln>
            <a:solidFill>
              <a:schemeClr val="accent3">
                <a:lumMod val="60000"/>
                <a:lumOff val="40000"/>
              </a:schemeClr>
            </a:solidFill>
          </a:ln>
        </p:spPr>
        <p:txBody>
          <a:bodyPr wrap="square" rtlCol="0">
            <a:spAutoFit/>
          </a:bodyPr>
          <a:lstStyle/>
          <a:p>
            <a:r>
              <a:rPr lang="en-US" dirty="0" smtClean="0"/>
              <a:t>19.05 L</a:t>
            </a:r>
            <a:endParaRPr lang="en-IN" dirty="0"/>
          </a:p>
        </p:txBody>
      </p:sp>
      <p:sp>
        <p:nvSpPr>
          <p:cNvPr id="36" name="TextBox 35"/>
          <p:cNvSpPr txBox="1"/>
          <p:nvPr/>
        </p:nvSpPr>
        <p:spPr>
          <a:xfrm>
            <a:off x="2000232" y="6215082"/>
            <a:ext cx="5214974" cy="307777"/>
          </a:xfrm>
          <a:prstGeom prst="rect">
            <a:avLst/>
          </a:prstGeom>
          <a:noFill/>
        </p:spPr>
        <p:txBody>
          <a:bodyPr wrap="square" rtlCol="0">
            <a:spAutoFit/>
          </a:bodyPr>
          <a:lstStyle/>
          <a:p>
            <a:r>
              <a:rPr lang="en-US" sz="1400" dirty="0" smtClean="0">
                <a:latin typeface="Comic Sans MS" pitchFamily="66" charset="0"/>
              </a:rPr>
              <a:t>                                                   * Source: NSDC report 2011</a:t>
            </a:r>
            <a:endParaRPr lang="en-IN" sz="1400" dirty="0">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524000" y="1397000"/>
          <a:ext cx="6096000" cy="4389453"/>
        </p:xfrm>
        <a:graphic>
          <a:graphicData uri="http://schemas.openxmlformats.org/drawingml/2006/table">
            <a:tbl>
              <a:tblPr firstRow="1" bandRow="1">
                <a:tableStyleId>{5C22544A-7EE6-4342-B048-85BDC9FD1C3A}</a:tableStyleId>
              </a:tblPr>
              <a:tblGrid>
                <a:gridCol w="2032000"/>
                <a:gridCol w="2032000"/>
                <a:gridCol w="2032000"/>
              </a:tblGrid>
              <a:tr h="1463151">
                <a:tc>
                  <a:txBody>
                    <a:bodyPr/>
                    <a:lstStyle/>
                    <a:p>
                      <a:r>
                        <a:rPr lang="en-IN" sz="1800" b="1" kern="1200" baseline="0" dirty="0" smtClean="0">
                          <a:solidFill>
                            <a:schemeClr val="tx1"/>
                          </a:solidFill>
                          <a:latin typeface="Comic Sans MS" pitchFamily="66" charset="0"/>
                          <a:ea typeface="+mn-ea"/>
                          <a:cs typeface="+mn-cs"/>
                        </a:rPr>
                        <a:t>Unorganised </a:t>
                      </a:r>
                    </a:p>
                    <a:p>
                      <a:r>
                        <a:rPr lang="en-IN" sz="1800" b="1" kern="1200" baseline="0" dirty="0" smtClean="0">
                          <a:solidFill>
                            <a:schemeClr val="tx1"/>
                          </a:solidFill>
                          <a:latin typeface="Comic Sans MS" pitchFamily="66" charset="0"/>
                          <a:ea typeface="+mn-ea"/>
                          <a:cs typeface="+mn-cs"/>
                        </a:rPr>
                        <a:t>Agriculture and allied</a:t>
                      </a:r>
                      <a:endParaRPr lang="en-IN" dirty="0">
                        <a:solidFill>
                          <a:schemeClr val="tx1"/>
                        </a:solidFill>
                        <a:latin typeface="Comic Sans MS" pitchFamily="66" charset="0"/>
                      </a:endParaRPr>
                    </a:p>
                  </a:txBody>
                  <a:tcPr>
                    <a:solidFill>
                      <a:schemeClr val="accent1">
                        <a:lumMod val="40000"/>
                        <a:lumOff val="60000"/>
                      </a:schemeClr>
                    </a:solidFill>
                  </a:tcPr>
                </a:tc>
                <a:tc>
                  <a:txBody>
                    <a:bodyPr/>
                    <a:lstStyle/>
                    <a:p>
                      <a:endParaRPr lang="en-IN" dirty="0">
                        <a:latin typeface="Comic Sans MS" pitchFamily="66" charset="0"/>
                      </a:endParaRPr>
                    </a:p>
                  </a:txBody>
                  <a:tcPr>
                    <a:solidFill>
                      <a:schemeClr val="accent1">
                        <a:lumMod val="40000"/>
                        <a:lumOff val="60000"/>
                      </a:schemeClr>
                    </a:solidFill>
                  </a:tcPr>
                </a:tc>
                <a:tc>
                  <a:txBody>
                    <a:bodyPr/>
                    <a:lstStyle/>
                    <a:p>
                      <a:r>
                        <a:rPr lang="en-IN" sz="1800" b="1" kern="1200" baseline="0" dirty="0" smtClean="0">
                          <a:solidFill>
                            <a:schemeClr val="tx1"/>
                          </a:solidFill>
                          <a:latin typeface="Comic Sans MS" pitchFamily="66" charset="0"/>
                          <a:ea typeface="+mn-ea"/>
                          <a:cs typeface="+mn-cs"/>
                        </a:rPr>
                        <a:t>Tourism, travel &amp; hospitality</a:t>
                      </a:r>
                      <a:endParaRPr lang="en-IN" dirty="0">
                        <a:solidFill>
                          <a:schemeClr val="tx1"/>
                        </a:solidFill>
                        <a:latin typeface="Comic Sans MS" pitchFamily="66" charset="0"/>
                      </a:endParaRPr>
                    </a:p>
                  </a:txBody>
                  <a:tcPr>
                    <a:solidFill>
                      <a:schemeClr val="accent1">
                        <a:lumMod val="40000"/>
                        <a:lumOff val="60000"/>
                      </a:schemeClr>
                    </a:solidFill>
                  </a:tcPr>
                </a:tc>
              </a:tr>
              <a:tr h="1463151">
                <a:tc>
                  <a:txBody>
                    <a:bodyPr/>
                    <a:lstStyle/>
                    <a:p>
                      <a:endParaRPr lang="en-IN" dirty="0">
                        <a:latin typeface="Comic Sans MS" pitchFamily="66" charset="0"/>
                      </a:endParaRPr>
                    </a:p>
                  </a:txBody>
                  <a:tcPr/>
                </a:tc>
                <a:tc>
                  <a:txBody>
                    <a:bodyPr/>
                    <a:lstStyle/>
                    <a:p>
                      <a:r>
                        <a:rPr lang="en-IN" sz="1800" b="1" kern="1200" baseline="0" dirty="0" smtClean="0">
                          <a:solidFill>
                            <a:schemeClr val="dk1"/>
                          </a:solidFill>
                          <a:latin typeface="Comic Sans MS" pitchFamily="66" charset="0"/>
                          <a:ea typeface="+mn-ea"/>
                          <a:cs typeface="+mn-cs"/>
                        </a:rPr>
                        <a:t>Food processing</a:t>
                      </a:r>
                    </a:p>
                    <a:p>
                      <a:r>
                        <a:rPr lang="en-IN" sz="1800" b="1" kern="1200" baseline="0" dirty="0" smtClean="0">
                          <a:solidFill>
                            <a:schemeClr val="dk1"/>
                          </a:solidFill>
                          <a:latin typeface="Comic Sans MS" pitchFamily="66" charset="0"/>
                          <a:ea typeface="+mn-ea"/>
                          <a:cs typeface="+mn-cs"/>
                        </a:rPr>
                        <a:t>Healthcare</a:t>
                      </a:r>
                    </a:p>
                    <a:p>
                      <a:r>
                        <a:rPr lang="en-IN" sz="1800" b="1" kern="1200" baseline="0" dirty="0" smtClean="0">
                          <a:solidFill>
                            <a:schemeClr val="dk1"/>
                          </a:solidFill>
                          <a:latin typeface="Comic Sans MS" pitchFamily="66" charset="0"/>
                          <a:ea typeface="+mn-ea"/>
                          <a:cs typeface="+mn-cs"/>
                        </a:rPr>
                        <a:t>Education &amp; skill development</a:t>
                      </a:r>
                    </a:p>
                    <a:p>
                      <a:r>
                        <a:rPr lang="en-IN" sz="1800" b="1" kern="1200" baseline="0" dirty="0" smtClean="0">
                          <a:solidFill>
                            <a:schemeClr val="dk1"/>
                          </a:solidFill>
                          <a:latin typeface="Comic Sans MS" pitchFamily="66" charset="0"/>
                          <a:ea typeface="+mn-ea"/>
                          <a:cs typeface="+mn-cs"/>
                        </a:rPr>
                        <a:t>Construction</a:t>
                      </a:r>
                      <a:endParaRPr lang="en-IN" dirty="0">
                        <a:latin typeface="Comic Sans MS" pitchFamily="66" charset="0"/>
                      </a:endParaRPr>
                    </a:p>
                  </a:txBody>
                  <a:tcPr/>
                </a:tc>
                <a:tc>
                  <a:txBody>
                    <a:bodyPr/>
                    <a:lstStyle/>
                    <a:p>
                      <a:r>
                        <a:rPr lang="en-IN" sz="1800" b="1" kern="1200" baseline="0" dirty="0" smtClean="0">
                          <a:solidFill>
                            <a:schemeClr val="dk1"/>
                          </a:solidFill>
                          <a:latin typeface="Comic Sans MS" pitchFamily="66" charset="0"/>
                          <a:ea typeface="+mn-ea"/>
                          <a:cs typeface="+mn-cs"/>
                        </a:rPr>
                        <a:t>Oil, gas and plastic </a:t>
                      </a:r>
                      <a:endParaRPr lang="en-IN" dirty="0">
                        <a:latin typeface="Comic Sans MS" pitchFamily="66" charset="0"/>
                      </a:endParaRPr>
                    </a:p>
                  </a:txBody>
                  <a:tcPr/>
                </a:tc>
              </a:tr>
              <a:tr h="1463151">
                <a:tc>
                  <a:txBody>
                    <a:bodyPr/>
                    <a:lstStyle/>
                    <a:p>
                      <a:endParaRPr lang="en-IN">
                        <a:latin typeface="Comic Sans MS" pitchFamily="66" charset="0"/>
                      </a:endParaRPr>
                    </a:p>
                  </a:txBody>
                  <a:tcPr/>
                </a:tc>
                <a:tc>
                  <a:txBody>
                    <a:bodyPr/>
                    <a:lstStyle/>
                    <a:p>
                      <a:endParaRPr lang="en-IN" dirty="0">
                        <a:latin typeface="Comic Sans MS" pitchFamily="66" charset="0"/>
                      </a:endParaRPr>
                    </a:p>
                  </a:txBody>
                  <a:tcPr/>
                </a:tc>
                <a:tc>
                  <a:txBody>
                    <a:bodyPr/>
                    <a:lstStyle/>
                    <a:p>
                      <a:r>
                        <a:rPr lang="en-IN" sz="1800" b="1" kern="1200" baseline="0" dirty="0" smtClean="0">
                          <a:solidFill>
                            <a:schemeClr val="dk1"/>
                          </a:solidFill>
                          <a:latin typeface="Comic Sans MS" pitchFamily="66" charset="0"/>
                          <a:ea typeface="+mn-ea"/>
                          <a:cs typeface="+mn-cs"/>
                        </a:rPr>
                        <a:t>IT</a:t>
                      </a:r>
                      <a:endParaRPr lang="en-IN" dirty="0">
                        <a:latin typeface="Comic Sans MS" pitchFamily="66" charset="0"/>
                      </a:endParaRPr>
                    </a:p>
                  </a:txBody>
                  <a:tcPr/>
                </a:tc>
              </a:tr>
            </a:tbl>
          </a:graphicData>
        </a:graphic>
      </p:graphicFrame>
      <p:sp>
        <p:nvSpPr>
          <p:cNvPr id="8" name="TextBox 7"/>
          <p:cNvSpPr txBox="1"/>
          <p:nvPr/>
        </p:nvSpPr>
        <p:spPr>
          <a:xfrm>
            <a:off x="571472" y="285728"/>
            <a:ext cx="7715304" cy="400110"/>
          </a:xfrm>
          <a:prstGeom prst="rect">
            <a:avLst/>
          </a:prstGeom>
          <a:noFill/>
        </p:spPr>
        <p:txBody>
          <a:bodyPr wrap="square" rtlCol="0">
            <a:spAutoFit/>
          </a:bodyPr>
          <a:lstStyle/>
          <a:p>
            <a:r>
              <a:rPr lang="en-IN" sz="2000" b="1" dirty="0" smtClean="0">
                <a:latin typeface="Comic Sans MS" pitchFamily="66" charset="0"/>
              </a:rPr>
              <a:t>Mismatch </a:t>
            </a:r>
            <a:r>
              <a:rPr lang="en-IN" sz="2000" b="1" dirty="0">
                <a:latin typeface="Comic Sans MS" pitchFamily="66" charset="0"/>
              </a:rPr>
              <a:t>between industry demand and </a:t>
            </a:r>
            <a:r>
              <a:rPr lang="en-IN" sz="2000" b="1" dirty="0" smtClean="0">
                <a:latin typeface="Comic Sans MS" pitchFamily="66" charset="0"/>
              </a:rPr>
              <a:t>youth aspirations</a:t>
            </a:r>
            <a:endParaRPr lang="en-IN" sz="2000" b="1" dirty="0">
              <a:latin typeface="Comic Sans MS" pitchFamily="66" charset="0"/>
            </a:endParaRPr>
          </a:p>
        </p:txBody>
      </p:sp>
      <p:sp>
        <p:nvSpPr>
          <p:cNvPr id="9" name="TextBox 8"/>
          <p:cNvSpPr txBox="1"/>
          <p:nvPr/>
        </p:nvSpPr>
        <p:spPr>
          <a:xfrm>
            <a:off x="1357290" y="5715016"/>
            <a:ext cx="6286544" cy="646331"/>
          </a:xfrm>
          <a:prstGeom prst="rect">
            <a:avLst/>
          </a:prstGeom>
          <a:noFill/>
        </p:spPr>
        <p:txBody>
          <a:bodyPr wrap="square" rtlCol="0">
            <a:spAutoFit/>
          </a:bodyPr>
          <a:lstStyle/>
          <a:p>
            <a:endParaRPr lang="en-IN" dirty="0"/>
          </a:p>
          <a:p>
            <a:r>
              <a:rPr lang="en-IN" b="1" dirty="0" smtClean="0"/>
              <a:t>Low           Youth </a:t>
            </a:r>
            <a:r>
              <a:rPr lang="en-IN" b="1" dirty="0"/>
              <a:t>aspiration for </a:t>
            </a:r>
            <a:r>
              <a:rPr lang="en-IN" b="1" dirty="0" err="1" smtClean="0"/>
              <a:t>sectoral</a:t>
            </a:r>
            <a:r>
              <a:rPr lang="en-IN" b="1" dirty="0" smtClean="0"/>
              <a:t> employment             High</a:t>
            </a:r>
            <a:endParaRPr lang="en-IN" dirty="0"/>
          </a:p>
        </p:txBody>
      </p:sp>
      <p:sp>
        <p:nvSpPr>
          <p:cNvPr id="10" name="TextBox 9"/>
          <p:cNvSpPr txBox="1"/>
          <p:nvPr/>
        </p:nvSpPr>
        <p:spPr>
          <a:xfrm rot="5400000" flipV="1">
            <a:off x="-1648923" y="2604427"/>
            <a:ext cx="5431970" cy="646331"/>
          </a:xfrm>
          <a:prstGeom prst="rect">
            <a:avLst/>
          </a:prstGeom>
          <a:noFill/>
        </p:spPr>
        <p:txBody>
          <a:bodyPr wrap="square" rtlCol="0">
            <a:spAutoFit/>
          </a:bodyPr>
          <a:lstStyle/>
          <a:p>
            <a:r>
              <a:rPr lang="en-IN" b="1" dirty="0" smtClean="0"/>
              <a:t>Low         Incremental  manpower               High</a:t>
            </a:r>
          </a:p>
          <a:p>
            <a:r>
              <a:rPr lang="en-US" b="1" dirty="0"/>
              <a:t> </a:t>
            </a:r>
            <a:r>
              <a:rPr lang="en-US" b="1" dirty="0" smtClean="0"/>
              <a:t>                        requirement</a:t>
            </a:r>
            <a:endParaRPr lang="en-IN" dirty="0"/>
          </a:p>
        </p:txBody>
      </p:sp>
      <p:sp>
        <p:nvSpPr>
          <p:cNvPr id="13" name="TextBox 12"/>
          <p:cNvSpPr txBox="1"/>
          <p:nvPr/>
        </p:nvSpPr>
        <p:spPr>
          <a:xfrm>
            <a:off x="3286116" y="6500834"/>
            <a:ext cx="5086649" cy="369332"/>
          </a:xfrm>
          <a:prstGeom prst="rect">
            <a:avLst/>
          </a:prstGeom>
          <a:noFill/>
        </p:spPr>
        <p:txBody>
          <a:bodyPr wrap="none" rtlCol="0">
            <a:spAutoFit/>
          </a:bodyPr>
          <a:lstStyle/>
          <a:p>
            <a:r>
              <a:rPr lang="en-US" dirty="0" smtClean="0"/>
              <a:t>                         * Source NSDC report 2011</a:t>
            </a:r>
            <a:endParaRPr lang="en-IN" dirty="0"/>
          </a:p>
        </p:txBody>
      </p:sp>
      <p:sp>
        <p:nvSpPr>
          <p:cNvPr id="19" name="Right Arrow 18"/>
          <p:cNvSpPr/>
          <p:nvPr/>
        </p:nvSpPr>
        <p:spPr>
          <a:xfrm>
            <a:off x="1571604" y="5715016"/>
            <a:ext cx="650085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Up Arrow 23"/>
          <p:cNvSpPr/>
          <p:nvPr/>
        </p:nvSpPr>
        <p:spPr>
          <a:xfrm>
            <a:off x="1500166" y="1071546"/>
            <a:ext cx="71438" cy="47149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6"/>
            <a:ext cx="8229600" cy="4643470"/>
          </a:xfrm>
          <a:solidFill>
            <a:schemeClr val="accent1">
              <a:lumMod val="20000"/>
              <a:lumOff val="80000"/>
            </a:schemeClr>
          </a:solidFill>
        </p:spPr>
        <p:txBody>
          <a:bodyPr>
            <a:normAutofit/>
          </a:bodyPr>
          <a:lstStyle/>
          <a:p>
            <a:pPr>
              <a:buNone/>
            </a:pPr>
            <a:r>
              <a:rPr lang="en-US" dirty="0" smtClean="0">
                <a:solidFill>
                  <a:schemeClr val="bg1"/>
                </a:solidFill>
                <a:latin typeface="Comic Sans MS" pitchFamily="66" charset="0"/>
              </a:rPr>
              <a:t> </a:t>
            </a:r>
            <a:endParaRPr lang="en-US" sz="2400" dirty="0" smtClean="0">
              <a:solidFill>
                <a:schemeClr val="bg1"/>
              </a:solidFill>
              <a:latin typeface="Comic Sans MS" pitchFamily="66" charset="0"/>
            </a:endParaRPr>
          </a:p>
          <a:p>
            <a:pPr>
              <a:buFont typeface="Arial" pitchFamily="34" charset="0"/>
              <a:buChar char="•"/>
            </a:pPr>
            <a:r>
              <a:rPr lang="en-US" sz="2000" dirty="0" smtClean="0">
                <a:latin typeface="Comic Sans MS" pitchFamily="66" charset="0"/>
              </a:rPr>
              <a:t>12% of students opt for science education i.e. about 31,000 at secondary level</a:t>
            </a:r>
          </a:p>
          <a:p>
            <a:pPr>
              <a:buNone/>
            </a:pPr>
            <a:endParaRPr lang="en-US" sz="2000" dirty="0" smtClean="0">
              <a:latin typeface="Comic Sans MS" pitchFamily="66" charset="0"/>
            </a:endParaRPr>
          </a:p>
          <a:p>
            <a:pPr>
              <a:buFont typeface="Arial" pitchFamily="34" charset="0"/>
              <a:buChar char="•"/>
            </a:pPr>
            <a:r>
              <a:rPr lang="en-US" sz="2000" dirty="0" smtClean="0">
                <a:latin typeface="Comic Sans MS" pitchFamily="66" charset="0"/>
              </a:rPr>
              <a:t>Assuming 70% of them i.e. about 22,000 who wish to take up technical/vocational education at a later stage, available intake capacity is only 14,400</a:t>
            </a:r>
          </a:p>
          <a:p>
            <a:pPr>
              <a:buNone/>
            </a:pPr>
            <a:endParaRPr lang="en-US" sz="2000" dirty="0" smtClean="0">
              <a:latin typeface="Comic Sans MS" pitchFamily="66" charset="0"/>
            </a:endParaRPr>
          </a:p>
          <a:p>
            <a:pPr>
              <a:buFont typeface="Arial" pitchFamily="34" charset="0"/>
              <a:buChar char="•"/>
            </a:pPr>
            <a:r>
              <a:rPr lang="en-US" sz="2000" dirty="0" smtClean="0">
                <a:latin typeface="Comic Sans MS" pitchFamily="66" charset="0"/>
              </a:rPr>
              <a:t>Therefore there is a gap of 7,600  between students who wish to take up technical/vocational education</a:t>
            </a:r>
          </a:p>
          <a:p>
            <a:pPr>
              <a:buNone/>
            </a:pPr>
            <a:endParaRPr lang="en-IN" dirty="0"/>
          </a:p>
        </p:txBody>
      </p:sp>
      <p:sp>
        <p:nvSpPr>
          <p:cNvPr id="3" name="Title 2"/>
          <p:cNvSpPr>
            <a:spLocks noGrp="1"/>
          </p:cNvSpPr>
          <p:nvPr>
            <p:ph type="title"/>
          </p:nvPr>
        </p:nvSpPr>
        <p:spPr>
          <a:xfrm>
            <a:off x="500034" y="214290"/>
            <a:ext cx="8215370" cy="1203348"/>
          </a:xfrm>
          <a:solidFill>
            <a:schemeClr val="bg1"/>
          </a:solidFill>
        </p:spPr>
        <p:txBody>
          <a:bodyPr>
            <a:normAutofit fontScale="90000"/>
          </a:bodyPr>
          <a:lstStyle/>
          <a:p>
            <a:pPr algn="l"/>
            <a:r>
              <a:rPr lang="en-US" sz="3100" dirty="0" smtClean="0">
                <a:solidFill>
                  <a:schemeClr val="bg1"/>
                </a:solidFill>
                <a:latin typeface="Comic Sans MS" pitchFamily="66" charset="0"/>
              </a:rPr>
              <a:t/>
            </a:r>
            <a:br>
              <a:rPr lang="en-US" sz="3100" dirty="0" smtClean="0">
                <a:solidFill>
                  <a:schemeClr val="bg1"/>
                </a:solidFill>
                <a:latin typeface="Comic Sans MS" pitchFamily="66" charset="0"/>
              </a:rPr>
            </a:br>
            <a:r>
              <a:rPr lang="en-US" sz="2700" dirty="0" smtClean="0">
                <a:solidFill>
                  <a:srgbClr val="C00000"/>
                </a:solidFill>
                <a:latin typeface="Comic Sans MS" pitchFamily="66" charset="0"/>
              </a:rPr>
              <a:t>PRESENT DEMAND FOR TECHNICAL EDUCATION</a:t>
            </a:r>
            <a:br>
              <a:rPr lang="en-US" sz="2700" dirty="0" smtClean="0">
                <a:solidFill>
                  <a:srgbClr val="C00000"/>
                </a:solidFill>
                <a:latin typeface="Comic Sans MS" pitchFamily="66" charset="0"/>
              </a:rPr>
            </a:br>
            <a:r>
              <a:rPr lang="en-US" sz="2700" dirty="0" smtClean="0">
                <a:solidFill>
                  <a:srgbClr val="C00000"/>
                </a:solidFill>
                <a:latin typeface="Comic Sans MS" pitchFamily="66" charset="0"/>
              </a:rPr>
              <a:t>IN ASSAM</a:t>
            </a:r>
            <a:r>
              <a:rPr lang="en-US" dirty="0" smtClean="0">
                <a:solidFill>
                  <a:schemeClr val="tx1"/>
                </a:solidFill>
                <a:latin typeface="Comic Sans MS" pitchFamily="66" charset="0"/>
              </a:rPr>
              <a:t/>
            </a:r>
            <a:br>
              <a:rPr lang="en-US" dirty="0" smtClean="0">
                <a:solidFill>
                  <a:schemeClr val="tx1"/>
                </a:solidFill>
                <a:latin typeface="Comic Sans MS" pitchFamily="66" charset="0"/>
              </a:rPr>
            </a:br>
            <a:endParaRPr lang="en-IN"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4" y="1285859"/>
          <a:ext cx="8429688" cy="5143534"/>
        </p:xfrm>
        <a:graphic>
          <a:graphicData uri="http://schemas.openxmlformats.org/drawingml/2006/table">
            <a:tbl>
              <a:tblPr firstRow="1" bandRow="1">
                <a:tableStyleId>{073A0DAA-6AF3-43AB-8588-CEC1D06C72B9}</a:tableStyleId>
              </a:tblPr>
              <a:tblGrid>
                <a:gridCol w="2107422"/>
                <a:gridCol w="2107422"/>
                <a:gridCol w="2107422"/>
                <a:gridCol w="2107422"/>
              </a:tblGrid>
              <a:tr h="700254">
                <a:tc>
                  <a:txBody>
                    <a:bodyPr/>
                    <a:lstStyle/>
                    <a:p>
                      <a:r>
                        <a:rPr lang="en-US" dirty="0" smtClean="0">
                          <a:solidFill>
                            <a:schemeClr val="tx1"/>
                          </a:solidFill>
                          <a:latin typeface="Comic Sans MS" pitchFamily="66" charset="0"/>
                        </a:rPr>
                        <a:t>Institute</a:t>
                      </a:r>
                      <a:endParaRPr lang="en-IN" dirty="0">
                        <a:solidFill>
                          <a:schemeClr val="tx1"/>
                        </a:solidFill>
                        <a:latin typeface="Comic Sans MS" pitchFamily="66" charset="0"/>
                      </a:endParaRPr>
                    </a:p>
                  </a:txBody>
                  <a:tcPr>
                    <a:solidFill>
                      <a:schemeClr val="accent4">
                        <a:lumMod val="20000"/>
                        <a:lumOff val="80000"/>
                      </a:schemeClr>
                    </a:solidFill>
                  </a:tcPr>
                </a:tc>
                <a:tc>
                  <a:txBody>
                    <a:bodyPr/>
                    <a:lstStyle/>
                    <a:p>
                      <a:r>
                        <a:rPr lang="en-US" dirty="0" smtClean="0">
                          <a:solidFill>
                            <a:schemeClr val="tx1"/>
                          </a:solidFill>
                          <a:latin typeface="Comic Sans MS" pitchFamily="66" charset="0"/>
                        </a:rPr>
                        <a:t>State</a:t>
                      </a:r>
                      <a:endParaRPr lang="en-IN" dirty="0">
                        <a:solidFill>
                          <a:schemeClr val="tx1"/>
                        </a:solidFill>
                        <a:latin typeface="Comic Sans MS" pitchFamily="66" charset="0"/>
                      </a:endParaRPr>
                    </a:p>
                  </a:txBody>
                  <a:tcPr>
                    <a:solidFill>
                      <a:schemeClr val="accent4">
                        <a:lumMod val="20000"/>
                        <a:lumOff val="80000"/>
                      </a:schemeClr>
                    </a:solidFill>
                  </a:tcPr>
                </a:tc>
                <a:tc>
                  <a:txBody>
                    <a:bodyPr/>
                    <a:lstStyle/>
                    <a:p>
                      <a:r>
                        <a:rPr lang="en-US" dirty="0" smtClean="0">
                          <a:solidFill>
                            <a:schemeClr val="tx1"/>
                          </a:solidFill>
                          <a:latin typeface="Comic Sans MS" pitchFamily="66" charset="0"/>
                        </a:rPr>
                        <a:t>Private</a:t>
                      </a:r>
                      <a:endParaRPr lang="en-IN" dirty="0">
                        <a:solidFill>
                          <a:schemeClr val="tx1"/>
                        </a:solidFill>
                        <a:latin typeface="Comic Sans MS" pitchFamily="66" charset="0"/>
                      </a:endParaRPr>
                    </a:p>
                  </a:txBody>
                  <a:tcPr>
                    <a:solidFill>
                      <a:schemeClr val="accent4">
                        <a:lumMod val="20000"/>
                        <a:lumOff val="80000"/>
                      </a:schemeClr>
                    </a:solidFill>
                  </a:tcPr>
                </a:tc>
                <a:tc>
                  <a:txBody>
                    <a:bodyPr/>
                    <a:lstStyle/>
                    <a:p>
                      <a:r>
                        <a:rPr lang="en-US" dirty="0" smtClean="0">
                          <a:solidFill>
                            <a:schemeClr val="tx1"/>
                          </a:solidFill>
                          <a:latin typeface="Comic Sans MS" pitchFamily="66" charset="0"/>
                        </a:rPr>
                        <a:t>Intake capacity</a:t>
                      </a:r>
                      <a:endParaRPr lang="en-IN" dirty="0">
                        <a:solidFill>
                          <a:schemeClr val="tx1"/>
                        </a:solidFill>
                        <a:latin typeface="Comic Sans MS" pitchFamily="66" charset="0"/>
                      </a:endParaRPr>
                    </a:p>
                  </a:txBody>
                  <a:tcPr>
                    <a:solidFill>
                      <a:schemeClr val="accent4">
                        <a:lumMod val="20000"/>
                        <a:lumOff val="80000"/>
                      </a:schemeClr>
                    </a:solidFill>
                  </a:tcPr>
                </a:tc>
              </a:tr>
              <a:tr h="700254">
                <a:tc>
                  <a:txBody>
                    <a:bodyPr/>
                    <a:lstStyle/>
                    <a:p>
                      <a:r>
                        <a:rPr lang="en-IN" dirty="0" smtClean="0">
                          <a:latin typeface="Comic Sans MS" pitchFamily="66" charset="0"/>
                        </a:rPr>
                        <a:t>JTS</a:t>
                      </a:r>
                      <a:endParaRPr lang="en-IN" dirty="0">
                        <a:latin typeface="Comic Sans MS" pitchFamily="66" charset="0"/>
                      </a:endParaRPr>
                    </a:p>
                  </a:txBody>
                  <a:tcPr>
                    <a:solidFill>
                      <a:schemeClr val="accent4">
                        <a:lumMod val="20000"/>
                        <a:lumOff val="80000"/>
                      </a:schemeClr>
                    </a:solidFill>
                  </a:tcPr>
                </a:tc>
                <a:tc>
                  <a:txBody>
                    <a:bodyPr/>
                    <a:lstStyle/>
                    <a:p>
                      <a:r>
                        <a:rPr lang="en-IN" dirty="0" smtClean="0">
                          <a:latin typeface="Comic Sans MS" pitchFamily="66" charset="0"/>
                        </a:rPr>
                        <a:t>1</a:t>
                      </a:r>
                      <a:endParaRPr lang="en-IN" dirty="0">
                        <a:latin typeface="Comic Sans MS" pitchFamily="66" charset="0"/>
                      </a:endParaRPr>
                    </a:p>
                  </a:txBody>
                  <a:tcPr>
                    <a:solidFill>
                      <a:schemeClr val="accent4">
                        <a:lumMod val="20000"/>
                        <a:lumOff val="80000"/>
                      </a:schemeClr>
                    </a:solidFill>
                  </a:tcPr>
                </a:tc>
                <a:tc>
                  <a:txBody>
                    <a:bodyPr/>
                    <a:lstStyle/>
                    <a:p>
                      <a:endParaRPr lang="en-IN" dirty="0">
                        <a:latin typeface="Comic Sans MS" pitchFamily="66" charset="0"/>
                      </a:endParaRPr>
                    </a:p>
                  </a:txBody>
                  <a:tcPr>
                    <a:solidFill>
                      <a:schemeClr val="accent4">
                        <a:lumMod val="20000"/>
                        <a:lumOff val="80000"/>
                      </a:schemeClr>
                    </a:solidFill>
                  </a:tcPr>
                </a:tc>
                <a:tc>
                  <a:txBody>
                    <a:bodyPr/>
                    <a:lstStyle/>
                    <a:p>
                      <a:r>
                        <a:rPr lang="en-IN" dirty="0" smtClean="0">
                          <a:latin typeface="Comic Sans MS" pitchFamily="66" charset="0"/>
                        </a:rPr>
                        <a:t>150</a:t>
                      </a:r>
                      <a:endParaRPr lang="en-IN" dirty="0">
                        <a:latin typeface="Comic Sans MS" pitchFamily="66" charset="0"/>
                      </a:endParaRPr>
                    </a:p>
                  </a:txBody>
                  <a:tcPr>
                    <a:solidFill>
                      <a:schemeClr val="accent4">
                        <a:lumMod val="20000"/>
                        <a:lumOff val="80000"/>
                      </a:schemeClr>
                    </a:solidFill>
                  </a:tcPr>
                </a:tc>
              </a:tr>
              <a:tr h="700254">
                <a:tc>
                  <a:txBody>
                    <a:bodyPr/>
                    <a:lstStyle/>
                    <a:p>
                      <a:r>
                        <a:rPr lang="en-US" dirty="0" smtClean="0">
                          <a:latin typeface="Comic Sans MS" pitchFamily="66" charset="0"/>
                        </a:rPr>
                        <a:t>ITI</a:t>
                      </a:r>
                      <a:endParaRPr lang="en-IN" dirty="0">
                        <a:latin typeface="Comic Sans MS" pitchFamily="66" charset="0"/>
                      </a:endParaRPr>
                    </a:p>
                  </a:txBody>
                  <a:tcPr>
                    <a:solidFill>
                      <a:schemeClr val="accent4">
                        <a:lumMod val="20000"/>
                        <a:lumOff val="80000"/>
                      </a:schemeClr>
                    </a:solidFill>
                  </a:tcPr>
                </a:tc>
                <a:tc>
                  <a:txBody>
                    <a:bodyPr/>
                    <a:lstStyle/>
                    <a:p>
                      <a:r>
                        <a:rPr lang="en-US" dirty="0" smtClean="0">
                          <a:latin typeface="Comic Sans MS" pitchFamily="66" charset="0"/>
                        </a:rPr>
                        <a:t>28</a:t>
                      </a:r>
                      <a:endParaRPr lang="en-IN" dirty="0">
                        <a:latin typeface="Comic Sans MS" pitchFamily="66" charset="0"/>
                      </a:endParaRPr>
                    </a:p>
                  </a:txBody>
                  <a:tcPr>
                    <a:solidFill>
                      <a:schemeClr val="accent4">
                        <a:lumMod val="20000"/>
                        <a:lumOff val="80000"/>
                      </a:schemeClr>
                    </a:solidFill>
                  </a:tcPr>
                </a:tc>
                <a:tc>
                  <a:txBody>
                    <a:bodyPr/>
                    <a:lstStyle/>
                    <a:p>
                      <a:endParaRPr lang="en-IN" dirty="0">
                        <a:latin typeface="Comic Sans MS" pitchFamily="66" charset="0"/>
                      </a:endParaRPr>
                    </a:p>
                  </a:txBody>
                  <a:tcPr>
                    <a:solidFill>
                      <a:schemeClr val="accent4">
                        <a:lumMod val="20000"/>
                        <a:lumOff val="80000"/>
                      </a:schemeClr>
                    </a:solidFill>
                  </a:tcPr>
                </a:tc>
                <a:tc>
                  <a:txBody>
                    <a:bodyPr/>
                    <a:lstStyle/>
                    <a:p>
                      <a:r>
                        <a:rPr lang="en-IN" dirty="0" smtClean="0">
                          <a:latin typeface="Comic Sans MS" pitchFamily="66" charset="0"/>
                        </a:rPr>
                        <a:t>6509</a:t>
                      </a:r>
                      <a:endParaRPr lang="en-IN" dirty="0">
                        <a:latin typeface="Comic Sans MS" pitchFamily="66" charset="0"/>
                      </a:endParaRPr>
                    </a:p>
                  </a:txBody>
                  <a:tcPr>
                    <a:solidFill>
                      <a:schemeClr val="accent4">
                        <a:lumMod val="20000"/>
                        <a:lumOff val="80000"/>
                      </a:schemeClr>
                    </a:solidFill>
                  </a:tcPr>
                </a:tc>
              </a:tr>
              <a:tr h="700254">
                <a:tc>
                  <a:txBody>
                    <a:bodyPr/>
                    <a:lstStyle/>
                    <a:p>
                      <a:r>
                        <a:rPr lang="en-US" dirty="0" smtClean="0">
                          <a:latin typeface="Comic Sans MS" pitchFamily="66" charset="0"/>
                        </a:rPr>
                        <a:t>Polytechnic</a:t>
                      </a:r>
                      <a:r>
                        <a:rPr lang="en-US" baseline="0" dirty="0" smtClean="0">
                          <a:latin typeface="Comic Sans MS" pitchFamily="66" charset="0"/>
                        </a:rPr>
                        <a:t> </a:t>
                      </a:r>
                      <a:endParaRPr lang="en-IN" dirty="0">
                        <a:latin typeface="Comic Sans MS" pitchFamily="66" charset="0"/>
                      </a:endParaRPr>
                    </a:p>
                  </a:txBody>
                  <a:tcPr>
                    <a:solidFill>
                      <a:schemeClr val="accent4">
                        <a:lumMod val="20000"/>
                        <a:lumOff val="80000"/>
                      </a:schemeClr>
                    </a:solidFill>
                  </a:tcPr>
                </a:tc>
                <a:tc>
                  <a:txBody>
                    <a:bodyPr/>
                    <a:lstStyle/>
                    <a:p>
                      <a:r>
                        <a:rPr lang="en-US" dirty="0" smtClean="0">
                          <a:latin typeface="Comic Sans MS" pitchFamily="66" charset="0"/>
                        </a:rPr>
                        <a:t>10</a:t>
                      </a:r>
                      <a:endParaRPr lang="en-IN" dirty="0">
                        <a:latin typeface="Comic Sans MS" pitchFamily="66" charset="0"/>
                      </a:endParaRPr>
                    </a:p>
                  </a:txBody>
                  <a:tcPr>
                    <a:solidFill>
                      <a:schemeClr val="accent4">
                        <a:lumMod val="20000"/>
                        <a:lumOff val="80000"/>
                      </a:schemeClr>
                    </a:solidFill>
                  </a:tcPr>
                </a:tc>
                <a:tc>
                  <a:txBody>
                    <a:bodyPr/>
                    <a:lstStyle/>
                    <a:p>
                      <a:endParaRPr lang="en-IN" dirty="0">
                        <a:latin typeface="Comic Sans MS" pitchFamily="66" charset="0"/>
                      </a:endParaRPr>
                    </a:p>
                  </a:txBody>
                  <a:tcPr>
                    <a:solidFill>
                      <a:schemeClr val="accent4">
                        <a:lumMod val="20000"/>
                        <a:lumOff val="80000"/>
                      </a:schemeClr>
                    </a:solidFill>
                  </a:tcPr>
                </a:tc>
                <a:tc>
                  <a:txBody>
                    <a:bodyPr/>
                    <a:lstStyle/>
                    <a:p>
                      <a:r>
                        <a:rPr lang="en-IN" dirty="0" smtClean="0">
                          <a:latin typeface="Comic Sans MS" pitchFamily="66" charset="0"/>
                        </a:rPr>
                        <a:t>1545</a:t>
                      </a:r>
                      <a:endParaRPr lang="en-IN" dirty="0">
                        <a:latin typeface="Comic Sans MS" pitchFamily="66" charset="0"/>
                      </a:endParaRPr>
                    </a:p>
                  </a:txBody>
                  <a:tcPr>
                    <a:solidFill>
                      <a:schemeClr val="accent4">
                        <a:lumMod val="20000"/>
                        <a:lumOff val="80000"/>
                      </a:schemeClr>
                    </a:solidFill>
                  </a:tcPr>
                </a:tc>
              </a:tr>
              <a:tr h="700254">
                <a:tc>
                  <a:txBody>
                    <a:bodyPr/>
                    <a:lstStyle/>
                    <a:p>
                      <a:r>
                        <a:rPr lang="en-US" dirty="0" smtClean="0">
                          <a:latin typeface="Comic Sans MS" pitchFamily="66" charset="0"/>
                        </a:rPr>
                        <a:t>Engineering College</a:t>
                      </a:r>
                      <a:endParaRPr lang="en-IN" dirty="0">
                        <a:latin typeface="Comic Sans MS" pitchFamily="66" charset="0"/>
                      </a:endParaRPr>
                    </a:p>
                  </a:txBody>
                  <a:tcPr>
                    <a:solidFill>
                      <a:schemeClr val="accent4">
                        <a:lumMod val="20000"/>
                        <a:lumOff val="80000"/>
                      </a:schemeClr>
                    </a:solidFill>
                  </a:tcPr>
                </a:tc>
                <a:tc>
                  <a:txBody>
                    <a:bodyPr/>
                    <a:lstStyle/>
                    <a:p>
                      <a:r>
                        <a:rPr lang="en-US" dirty="0" smtClean="0">
                          <a:latin typeface="Comic Sans MS" pitchFamily="66" charset="0"/>
                        </a:rPr>
                        <a:t>4</a:t>
                      </a:r>
                      <a:endParaRPr lang="en-IN" dirty="0">
                        <a:latin typeface="Comic Sans MS" pitchFamily="66" charset="0"/>
                      </a:endParaRPr>
                    </a:p>
                  </a:txBody>
                  <a:tcPr>
                    <a:solidFill>
                      <a:schemeClr val="accent4">
                        <a:lumMod val="20000"/>
                        <a:lumOff val="80000"/>
                      </a:schemeClr>
                    </a:solidFill>
                  </a:tcPr>
                </a:tc>
                <a:tc>
                  <a:txBody>
                    <a:bodyPr/>
                    <a:lstStyle/>
                    <a:p>
                      <a:r>
                        <a:rPr lang="en-US" dirty="0" smtClean="0">
                          <a:latin typeface="Comic Sans MS" pitchFamily="66" charset="0"/>
                        </a:rPr>
                        <a:t>4</a:t>
                      </a:r>
                      <a:endParaRPr lang="en-IN" dirty="0">
                        <a:latin typeface="Comic Sans MS" pitchFamily="66" charset="0"/>
                      </a:endParaRPr>
                    </a:p>
                  </a:txBody>
                  <a:tcPr>
                    <a:solidFill>
                      <a:schemeClr val="accent4">
                        <a:lumMod val="20000"/>
                        <a:lumOff val="80000"/>
                      </a:schemeClr>
                    </a:solidFill>
                  </a:tcPr>
                </a:tc>
                <a:tc>
                  <a:txBody>
                    <a:bodyPr/>
                    <a:lstStyle/>
                    <a:p>
                      <a:r>
                        <a:rPr lang="en-IN" dirty="0" smtClean="0">
                          <a:latin typeface="Comic Sans MS" pitchFamily="66" charset="0"/>
                        </a:rPr>
                        <a:t>2355</a:t>
                      </a:r>
                      <a:r>
                        <a:rPr lang="en-IN" baseline="0" dirty="0" smtClean="0">
                          <a:latin typeface="Comic Sans MS" pitchFamily="66" charset="0"/>
                        </a:rPr>
                        <a:t> (UG)</a:t>
                      </a:r>
                    </a:p>
                    <a:p>
                      <a:r>
                        <a:rPr lang="en-IN" baseline="0" dirty="0" smtClean="0">
                          <a:latin typeface="Comic Sans MS" pitchFamily="66" charset="0"/>
                        </a:rPr>
                        <a:t>347   (PG)</a:t>
                      </a:r>
                      <a:endParaRPr lang="en-IN" dirty="0">
                        <a:latin typeface="Comic Sans MS" pitchFamily="66" charset="0"/>
                      </a:endParaRPr>
                    </a:p>
                  </a:txBody>
                  <a:tcPr>
                    <a:solidFill>
                      <a:schemeClr val="accent4">
                        <a:lumMod val="20000"/>
                        <a:lumOff val="80000"/>
                      </a:schemeClr>
                    </a:solidFill>
                  </a:tcPr>
                </a:tc>
              </a:tr>
              <a:tr h="700254">
                <a:tc>
                  <a:txBody>
                    <a:bodyPr/>
                    <a:lstStyle/>
                    <a:p>
                      <a:r>
                        <a:rPr lang="en-US" dirty="0" smtClean="0">
                          <a:latin typeface="Comic Sans MS" pitchFamily="66" charset="0"/>
                        </a:rPr>
                        <a:t>University</a:t>
                      </a:r>
                      <a:endParaRPr lang="en-IN" dirty="0">
                        <a:latin typeface="Comic Sans MS" pitchFamily="66" charset="0"/>
                      </a:endParaRPr>
                    </a:p>
                  </a:txBody>
                  <a:tcPr>
                    <a:solidFill>
                      <a:schemeClr val="accent4">
                        <a:lumMod val="20000"/>
                        <a:lumOff val="80000"/>
                      </a:schemeClr>
                    </a:solidFill>
                  </a:tcPr>
                </a:tc>
                <a:tc>
                  <a:txBody>
                    <a:bodyPr/>
                    <a:lstStyle/>
                    <a:p>
                      <a:r>
                        <a:rPr lang="en-US" dirty="0" smtClean="0">
                          <a:latin typeface="Comic Sans MS" pitchFamily="66" charset="0"/>
                        </a:rPr>
                        <a:t>4</a:t>
                      </a:r>
                      <a:endParaRPr lang="en-IN" dirty="0">
                        <a:latin typeface="Comic Sans MS" pitchFamily="66" charset="0"/>
                      </a:endParaRPr>
                    </a:p>
                  </a:txBody>
                  <a:tcPr>
                    <a:solidFill>
                      <a:schemeClr val="accent4">
                        <a:lumMod val="20000"/>
                        <a:lumOff val="80000"/>
                      </a:schemeClr>
                    </a:solidFill>
                  </a:tcPr>
                </a:tc>
                <a:tc>
                  <a:txBody>
                    <a:bodyPr/>
                    <a:lstStyle/>
                    <a:p>
                      <a:r>
                        <a:rPr lang="en-US" dirty="0" smtClean="0">
                          <a:latin typeface="Comic Sans MS" pitchFamily="66" charset="0"/>
                        </a:rPr>
                        <a:t>3</a:t>
                      </a:r>
                      <a:endParaRPr lang="en-IN" dirty="0">
                        <a:latin typeface="Comic Sans MS" pitchFamily="66" charset="0"/>
                      </a:endParaRPr>
                    </a:p>
                  </a:txBody>
                  <a:tcPr>
                    <a:solidFill>
                      <a:schemeClr val="accent4">
                        <a:lumMod val="20000"/>
                        <a:lumOff val="80000"/>
                      </a:schemeClr>
                    </a:solidFill>
                  </a:tcPr>
                </a:tc>
                <a:tc>
                  <a:txBody>
                    <a:bodyPr/>
                    <a:lstStyle/>
                    <a:p>
                      <a:r>
                        <a:rPr lang="en-IN" dirty="0" smtClean="0">
                          <a:latin typeface="Comic Sans MS" pitchFamily="66" charset="0"/>
                        </a:rPr>
                        <a:t>1977 (UG)</a:t>
                      </a:r>
                    </a:p>
                    <a:p>
                      <a:r>
                        <a:rPr lang="en-IN" dirty="0" smtClean="0">
                          <a:latin typeface="Comic Sans MS" pitchFamily="66" charset="0"/>
                        </a:rPr>
                        <a:t>  418 </a:t>
                      </a:r>
                      <a:r>
                        <a:rPr lang="en-IN" baseline="0" dirty="0" smtClean="0">
                          <a:latin typeface="Comic Sans MS" pitchFamily="66" charset="0"/>
                        </a:rPr>
                        <a:t> </a:t>
                      </a:r>
                      <a:r>
                        <a:rPr lang="en-IN" dirty="0" smtClean="0">
                          <a:latin typeface="Comic Sans MS" pitchFamily="66" charset="0"/>
                        </a:rPr>
                        <a:t>(PG)</a:t>
                      </a:r>
                      <a:endParaRPr lang="en-IN" dirty="0">
                        <a:latin typeface="Comic Sans MS" pitchFamily="66" charset="0"/>
                      </a:endParaRPr>
                    </a:p>
                  </a:txBody>
                  <a:tcPr>
                    <a:solidFill>
                      <a:schemeClr val="accent4">
                        <a:lumMod val="20000"/>
                        <a:lumOff val="80000"/>
                      </a:schemeClr>
                    </a:solidFill>
                  </a:tcPr>
                </a:tc>
              </a:tr>
              <a:tr h="942010">
                <a:tc>
                  <a:txBody>
                    <a:bodyPr/>
                    <a:lstStyle/>
                    <a:p>
                      <a:r>
                        <a:rPr lang="en-IN" dirty="0" smtClean="0">
                          <a:latin typeface="Comic Sans MS" pitchFamily="66" charset="0"/>
                        </a:rPr>
                        <a:t>Others (Pilot Community</a:t>
                      </a:r>
                      <a:r>
                        <a:rPr lang="en-IN" baseline="0" dirty="0" smtClean="0">
                          <a:latin typeface="Comic Sans MS" pitchFamily="66" charset="0"/>
                        </a:rPr>
                        <a:t> College)</a:t>
                      </a:r>
                      <a:endParaRPr lang="en-IN" dirty="0">
                        <a:latin typeface="Comic Sans MS" pitchFamily="66" charset="0"/>
                      </a:endParaRPr>
                    </a:p>
                  </a:txBody>
                  <a:tcPr>
                    <a:solidFill>
                      <a:schemeClr val="accent4">
                        <a:lumMod val="20000"/>
                        <a:lumOff val="80000"/>
                      </a:schemeClr>
                    </a:solidFill>
                  </a:tcPr>
                </a:tc>
                <a:tc>
                  <a:txBody>
                    <a:bodyPr/>
                    <a:lstStyle/>
                    <a:p>
                      <a:r>
                        <a:rPr lang="en-IN" dirty="0" smtClean="0">
                          <a:latin typeface="Comic Sans MS" pitchFamily="66" charset="0"/>
                        </a:rPr>
                        <a:t>6</a:t>
                      </a:r>
                      <a:endParaRPr lang="en-IN" dirty="0">
                        <a:latin typeface="Comic Sans MS" pitchFamily="66" charset="0"/>
                      </a:endParaRPr>
                    </a:p>
                  </a:txBody>
                  <a:tcPr>
                    <a:solidFill>
                      <a:schemeClr val="accent4">
                        <a:lumMod val="20000"/>
                        <a:lumOff val="80000"/>
                      </a:schemeClr>
                    </a:solidFill>
                  </a:tcPr>
                </a:tc>
                <a:tc>
                  <a:txBody>
                    <a:bodyPr/>
                    <a:lstStyle/>
                    <a:p>
                      <a:endParaRPr lang="en-IN" dirty="0">
                        <a:latin typeface="Comic Sans MS" pitchFamily="66" charset="0"/>
                      </a:endParaRPr>
                    </a:p>
                  </a:txBody>
                  <a:tcPr>
                    <a:solidFill>
                      <a:schemeClr val="accent4">
                        <a:lumMod val="20000"/>
                        <a:lumOff val="80000"/>
                      </a:schemeClr>
                    </a:solidFill>
                  </a:tcPr>
                </a:tc>
                <a:tc>
                  <a:txBody>
                    <a:bodyPr/>
                    <a:lstStyle/>
                    <a:p>
                      <a:r>
                        <a:rPr lang="en-IN" dirty="0" smtClean="0">
                          <a:latin typeface="Comic Sans MS" pitchFamily="66" charset="0"/>
                        </a:rPr>
                        <a:t>11,00</a:t>
                      </a:r>
                      <a:endParaRPr lang="en-IN" dirty="0">
                        <a:latin typeface="Comic Sans MS" pitchFamily="66" charset="0"/>
                      </a:endParaRPr>
                    </a:p>
                  </a:txBody>
                  <a:tcPr>
                    <a:solidFill>
                      <a:schemeClr val="accent4">
                        <a:lumMod val="20000"/>
                        <a:lumOff val="80000"/>
                      </a:schemeClr>
                    </a:solidFill>
                  </a:tcPr>
                </a:tc>
              </a:tr>
            </a:tbl>
          </a:graphicData>
        </a:graphic>
      </p:graphicFrame>
      <p:sp>
        <p:nvSpPr>
          <p:cNvPr id="3" name="Rectangle 2"/>
          <p:cNvSpPr/>
          <p:nvPr/>
        </p:nvSpPr>
        <p:spPr>
          <a:xfrm>
            <a:off x="500034" y="428604"/>
            <a:ext cx="7500990" cy="1200329"/>
          </a:xfrm>
          <a:prstGeom prst="rect">
            <a:avLst/>
          </a:prstGeom>
        </p:spPr>
        <p:txBody>
          <a:bodyPr wrap="square">
            <a:spAutoFit/>
          </a:bodyPr>
          <a:lstStyle/>
          <a:p>
            <a:r>
              <a:rPr lang="en-US" sz="2400" b="1" dirty="0" smtClean="0">
                <a:solidFill>
                  <a:srgbClr val="C00000"/>
                </a:solidFill>
                <a:latin typeface="Comic Sans MS" pitchFamily="66" charset="0"/>
              </a:rPr>
              <a:t>Present availability for Technical Education in Assam</a:t>
            </a:r>
          </a:p>
          <a:p>
            <a:endParaRPr lang="en-IN"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IN" sz="2400" b="1" dirty="0" smtClean="0">
                <a:solidFill>
                  <a:schemeClr val="accent2"/>
                </a:solidFill>
                <a:latin typeface="Comic Sans MS" pitchFamily="66" charset="0"/>
              </a:rPr>
              <a:t>Action Plan :</a:t>
            </a:r>
            <a:r>
              <a:rPr lang="en-IN" sz="2400" dirty="0" smtClean="0">
                <a:solidFill>
                  <a:schemeClr val="accent2"/>
                </a:solidFill>
                <a:latin typeface="Comic Sans MS" pitchFamily="66" charset="0"/>
              </a:rPr>
              <a:t> </a:t>
            </a:r>
            <a:r>
              <a:rPr lang="en-IN" sz="2400" b="1" dirty="0" smtClean="0">
                <a:solidFill>
                  <a:schemeClr val="accent2"/>
                </a:solidFill>
                <a:latin typeface="Comic Sans MS" pitchFamily="66" charset="0"/>
              </a:rPr>
              <a:t>2016-2019 </a:t>
            </a:r>
            <a:r>
              <a:rPr lang="en-IN" b="1" dirty="0" smtClean="0">
                <a:solidFill>
                  <a:srgbClr val="C00000"/>
                </a:solidFill>
                <a:latin typeface="Comic Sans MS" pitchFamily="66" charset="0"/>
              </a:rPr>
              <a:t/>
            </a:r>
            <a:br>
              <a:rPr lang="en-IN" b="1" dirty="0" smtClean="0">
                <a:solidFill>
                  <a:srgbClr val="C00000"/>
                </a:solidFill>
                <a:latin typeface="Comic Sans MS" pitchFamily="66" charset="0"/>
              </a:rPr>
            </a:br>
            <a:endParaRPr lang="en-IN" b="1" dirty="0">
              <a:solidFill>
                <a:srgbClr val="C00000"/>
              </a:solidFill>
              <a:latin typeface="Comic Sans MS" pitchFamily="66" charset="0"/>
            </a:endParaRPr>
          </a:p>
        </p:txBody>
      </p:sp>
      <p:graphicFrame>
        <p:nvGraphicFramePr>
          <p:cNvPr id="4" name="Table 3"/>
          <p:cNvGraphicFramePr>
            <a:graphicFrameLocks noGrp="1"/>
          </p:cNvGraphicFramePr>
          <p:nvPr/>
        </p:nvGraphicFramePr>
        <p:xfrm>
          <a:off x="428596" y="642918"/>
          <a:ext cx="8286808" cy="2900382"/>
        </p:xfrm>
        <a:graphic>
          <a:graphicData uri="http://schemas.openxmlformats.org/drawingml/2006/table">
            <a:tbl>
              <a:tblPr firstRow="1" bandRow="1">
                <a:tableStyleId>{5C22544A-7EE6-4342-B048-85BDC9FD1C3A}</a:tableStyleId>
              </a:tblPr>
              <a:tblGrid>
                <a:gridCol w="4071966"/>
                <a:gridCol w="4214842"/>
              </a:tblGrid>
              <a:tr h="428628">
                <a:tc>
                  <a:txBody>
                    <a:bodyPr/>
                    <a:lstStyle/>
                    <a:p>
                      <a:r>
                        <a:rPr lang="en-US" sz="1400" dirty="0" smtClean="0">
                          <a:latin typeface="Comic Sans MS" pitchFamily="66" charset="0"/>
                        </a:rPr>
                        <a:t>SPECIFIC TARGET</a:t>
                      </a:r>
                      <a:endParaRPr lang="en-IN" sz="1400" dirty="0">
                        <a:latin typeface="Comic Sans MS" pitchFamily="66" charset="0"/>
                      </a:endParaRPr>
                    </a:p>
                  </a:txBody>
                  <a:tcPr/>
                </a:tc>
                <a:tc>
                  <a:txBody>
                    <a:bodyPr/>
                    <a:lstStyle/>
                    <a:p>
                      <a:r>
                        <a:rPr lang="en-US" sz="1400" dirty="0" smtClean="0">
                          <a:latin typeface="Comic Sans MS" pitchFamily="66" charset="0"/>
                        </a:rPr>
                        <a:t>STRATEGIES</a:t>
                      </a:r>
                      <a:endParaRPr lang="en-IN" sz="1400" dirty="0">
                        <a:latin typeface="Comic Sans MS" pitchFamily="66" charset="0"/>
                      </a:endParaRPr>
                    </a:p>
                  </a:txBody>
                  <a:tcPr>
                    <a:solidFill>
                      <a:schemeClr val="accent3">
                        <a:lumMod val="75000"/>
                      </a:schemeClr>
                    </a:solidFill>
                  </a:tcPr>
                </a:tc>
              </a:tr>
              <a:tr h="400052">
                <a:tc>
                  <a:txBody>
                    <a:bodyPr/>
                    <a:lstStyle/>
                    <a:p>
                      <a:r>
                        <a:rPr lang="en-US" sz="1400" dirty="0" smtClean="0">
                          <a:latin typeface="Comic Sans MS" pitchFamily="66" charset="0"/>
                        </a:rPr>
                        <a:t>Increasing intake capacity</a:t>
                      </a:r>
                      <a:endParaRPr lang="en-IN" sz="1400" dirty="0">
                        <a:latin typeface="Comic Sans MS" pitchFamily="66" charset="0"/>
                      </a:endParaRPr>
                    </a:p>
                  </a:txBody>
                  <a:tcPr/>
                </a:tc>
                <a:tc>
                  <a:txBody>
                    <a:bodyPr/>
                    <a:lstStyle/>
                    <a:p>
                      <a:r>
                        <a:rPr lang="en-US" sz="1400" dirty="0" smtClean="0">
                          <a:latin typeface="Comic Sans MS" pitchFamily="66" charset="0"/>
                        </a:rPr>
                        <a:t>Up gradation</a:t>
                      </a:r>
                      <a:r>
                        <a:rPr lang="en-US" sz="1400" baseline="0" dirty="0" smtClean="0">
                          <a:latin typeface="Comic Sans MS" pitchFamily="66" charset="0"/>
                        </a:rPr>
                        <a:t> of existing institutes</a:t>
                      </a:r>
                      <a:endParaRPr lang="en-IN" sz="1400" dirty="0">
                        <a:latin typeface="Comic Sans MS" pitchFamily="66" charset="0"/>
                      </a:endParaRPr>
                    </a:p>
                  </a:txBody>
                  <a:tcPr/>
                </a:tc>
              </a:tr>
              <a:tr h="357190">
                <a:tc>
                  <a:txBody>
                    <a:bodyPr/>
                    <a:lstStyle/>
                    <a:p>
                      <a:r>
                        <a:rPr lang="en-US" sz="1400" dirty="0" smtClean="0">
                          <a:latin typeface="Comic Sans MS" pitchFamily="66" charset="0"/>
                        </a:rPr>
                        <a:t>New institutes in PPP mode</a:t>
                      </a:r>
                      <a:endParaRPr lang="en-IN" sz="1400" dirty="0">
                        <a:latin typeface="Comic Sans MS" pitchFamily="66" charset="0"/>
                      </a:endParaRPr>
                    </a:p>
                  </a:txBody>
                  <a:tcPr/>
                </a:tc>
                <a:tc>
                  <a:txBody>
                    <a:bodyPr/>
                    <a:lstStyle/>
                    <a:p>
                      <a:r>
                        <a:rPr lang="en-US" sz="1400" dirty="0" smtClean="0">
                          <a:latin typeface="Comic Sans MS" pitchFamily="66" charset="0"/>
                        </a:rPr>
                        <a:t>Incentive in the form of land , building</a:t>
                      </a:r>
                      <a:endParaRPr lang="en-IN" sz="1400" dirty="0">
                        <a:latin typeface="Comic Sans MS" pitchFamily="66" charset="0"/>
                      </a:endParaRPr>
                    </a:p>
                  </a:txBody>
                  <a:tcPr/>
                </a:tc>
              </a:tr>
              <a:tr h="5715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Comic Sans MS" pitchFamily="66" charset="0"/>
                        </a:rPr>
                        <a:t>Compulsory Training  of teachers/trainers</a:t>
                      </a:r>
                      <a:endParaRPr lang="en-IN" sz="1400" dirty="0" smtClean="0">
                        <a:latin typeface="Comic Sans MS" pitchFamily="66" charset="0"/>
                      </a:endParaRPr>
                    </a:p>
                  </a:txBody>
                  <a:tcPr/>
                </a:tc>
                <a:tc>
                  <a:txBody>
                    <a:bodyPr/>
                    <a:lstStyle/>
                    <a:p>
                      <a:r>
                        <a:rPr lang="en-US" sz="1400" dirty="0" smtClean="0">
                          <a:latin typeface="Comic Sans MS" pitchFamily="66" charset="0"/>
                        </a:rPr>
                        <a:t>Linking training to promotion, increment &amp;</a:t>
                      </a:r>
                      <a:r>
                        <a:rPr lang="en-US" sz="1400" baseline="0" dirty="0" smtClean="0">
                          <a:latin typeface="Comic Sans MS" pitchFamily="66" charset="0"/>
                        </a:rPr>
                        <a:t> other incentives</a:t>
                      </a:r>
                      <a:endParaRPr lang="en-IN" sz="1400" dirty="0">
                        <a:latin typeface="Comic Sans MS" pitchFamily="66" charset="0"/>
                      </a:endParaRPr>
                    </a:p>
                  </a:txBody>
                  <a:tcPr/>
                </a:tc>
              </a:tr>
              <a:tr h="7858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Comic Sans MS" pitchFamily="66" charset="0"/>
                        </a:rPr>
                        <a:t>Skill training in</a:t>
                      </a:r>
                      <a:r>
                        <a:rPr lang="en-US" sz="1400" baseline="0" dirty="0" smtClean="0">
                          <a:latin typeface="Comic Sans MS" pitchFamily="66" charset="0"/>
                        </a:rPr>
                        <a:t> specific areas as per industry need in different sectors</a:t>
                      </a:r>
                      <a:endParaRPr lang="en-IN" sz="1400" dirty="0" smtClean="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400" kern="1200" dirty="0" smtClean="0">
                          <a:solidFill>
                            <a:schemeClr val="dk1"/>
                          </a:solidFill>
                          <a:latin typeface="Comic Sans MS" pitchFamily="66" charset="0"/>
                          <a:ea typeface="+mn-ea"/>
                          <a:cs typeface="+mn-cs"/>
                        </a:rPr>
                        <a:t>Assessing</a:t>
                      </a:r>
                      <a:r>
                        <a:rPr lang="en-IN" sz="1400" kern="1200" baseline="0" dirty="0" smtClean="0">
                          <a:solidFill>
                            <a:schemeClr val="dk1"/>
                          </a:solidFill>
                          <a:latin typeface="Comic Sans MS" pitchFamily="66" charset="0"/>
                          <a:ea typeface="+mn-ea"/>
                          <a:cs typeface="+mn-cs"/>
                        </a:rPr>
                        <a:t> the need and e</a:t>
                      </a:r>
                      <a:r>
                        <a:rPr lang="en-IN" sz="1400" kern="1200" dirty="0" smtClean="0">
                          <a:solidFill>
                            <a:schemeClr val="dk1"/>
                          </a:solidFill>
                          <a:latin typeface="Comic Sans MS" pitchFamily="66" charset="0"/>
                          <a:ea typeface="+mn-ea"/>
                          <a:cs typeface="+mn-cs"/>
                        </a:rPr>
                        <a:t>volving curriculum in consultation and active involvement of industries.</a:t>
                      </a:r>
                    </a:p>
                  </a:txBody>
                  <a:tcPr/>
                </a:tc>
              </a:tr>
              <a:tr h="357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IN"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Comic Sans MS" pitchFamily="66" charset="0"/>
                          <a:ea typeface="+mn-ea"/>
                          <a:cs typeface="+mn-cs"/>
                        </a:rPr>
                        <a:t>Scholarship to bright but poor students</a:t>
                      </a:r>
                      <a:endParaRPr lang="en-IN" sz="1400" kern="1200" dirty="0" smtClean="0">
                        <a:solidFill>
                          <a:schemeClr val="dk1"/>
                        </a:solidFill>
                        <a:latin typeface="Comic Sans MS" pitchFamily="66" charset="0"/>
                        <a:ea typeface="+mn-ea"/>
                        <a:cs typeface="+mn-cs"/>
                      </a:endParaRPr>
                    </a:p>
                  </a:txBody>
                  <a:tcPr/>
                </a:tc>
              </a:tr>
            </a:tbl>
          </a:graphicData>
        </a:graphic>
      </p:graphicFrame>
      <p:graphicFrame>
        <p:nvGraphicFramePr>
          <p:cNvPr id="5" name="Table 4"/>
          <p:cNvGraphicFramePr>
            <a:graphicFrameLocks noGrp="1"/>
          </p:cNvGraphicFramePr>
          <p:nvPr/>
        </p:nvGraphicFramePr>
        <p:xfrm>
          <a:off x="500034" y="3786190"/>
          <a:ext cx="8215370" cy="2878661"/>
        </p:xfrm>
        <a:graphic>
          <a:graphicData uri="http://schemas.openxmlformats.org/drawingml/2006/table">
            <a:tbl>
              <a:tblPr firstRow="1" bandRow="1">
                <a:tableStyleId>{5C22544A-7EE6-4342-B048-85BDC9FD1C3A}</a:tableStyleId>
              </a:tblPr>
              <a:tblGrid>
                <a:gridCol w="4000528"/>
                <a:gridCol w="4214842"/>
              </a:tblGrid>
              <a:tr h="285752">
                <a:tc>
                  <a:txBody>
                    <a:bodyPr/>
                    <a:lstStyle/>
                    <a:p>
                      <a:r>
                        <a:rPr lang="en-US" sz="1800" b="1" dirty="0" smtClean="0">
                          <a:latin typeface="Comic Sans MS" pitchFamily="66" charset="0"/>
                        </a:rPr>
                        <a:t>Expected outcome</a:t>
                      </a:r>
                    </a:p>
                  </a:txBody>
                  <a:tcPr>
                    <a:solidFill>
                      <a:schemeClr val="accent6"/>
                    </a:solidFill>
                  </a:tcPr>
                </a:tc>
                <a:tc>
                  <a:txBody>
                    <a:bodyPr/>
                    <a:lstStyle/>
                    <a:p>
                      <a:r>
                        <a:rPr lang="en-US" sz="1800" b="1" dirty="0" smtClean="0">
                          <a:latin typeface="Comic Sans MS" pitchFamily="66" charset="0"/>
                        </a:rPr>
                        <a:t>Source of financing</a:t>
                      </a:r>
                    </a:p>
                    <a:p>
                      <a:endParaRPr lang="en-US" sz="1400" b="0" dirty="0" smtClean="0">
                        <a:latin typeface="Comic Sans MS" pitchFamily="66" charset="0"/>
                      </a:endParaRPr>
                    </a:p>
                  </a:txBody>
                  <a:tcPr>
                    <a:solidFill>
                      <a:schemeClr val="accent2">
                        <a:lumMod val="75000"/>
                      </a:schemeClr>
                    </a:solidFill>
                  </a:tcPr>
                </a:tc>
              </a:tr>
              <a:tr h="2299541">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b="0" dirty="0" smtClean="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smtClean="0">
                          <a:latin typeface="Comic Sans MS" pitchFamily="66" charset="0"/>
                        </a:rPr>
                        <a:t> Increased intake capacity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smtClean="0">
                          <a:latin typeface="Comic Sans MS" pitchFamily="66" charset="0"/>
                        </a:rPr>
                        <a:t>  Trained teachers/Trainers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smtClean="0">
                          <a:latin typeface="Comic Sans MS" pitchFamily="66" charset="0"/>
                        </a:rPr>
                        <a:t>  Increase</a:t>
                      </a:r>
                      <a:r>
                        <a:rPr lang="en-US" sz="1400" b="0" baseline="0" dirty="0" smtClean="0">
                          <a:latin typeface="Comic Sans MS" pitchFamily="66" charset="0"/>
                        </a:rPr>
                        <a:t> in</a:t>
                      </a:r>
                      <a:r>
                        <a:rPr lang="en-US" sz="1400" b="0" dirty="0" smtClean="0">
                          <a:latin typeface="Comic Sans MS" pitchFamily="66" charset="0"/>
                        </a:rPr>
                        <a:t> supply of</a:t>
                      </a:r>
                      <a:r>
                        <a:rPr lang="en-US" sz="1400" b="0" baseline="0" dirty="0" smtClean="0">
                          <a:latin typeface="Comic Sans MS" pitchFamily="66" charset="0"/>
                        </a:rPr>
                        <a:t> </a:t>
                      </a:r>
                      <a:r>
                        <a:rPr lang="en-US" sz="1400" b="0" dirty="0" smtClean="0">
                          <a:latin typeface="Comic Sans MS" pitchFamily="66" charset="0"/>
                        </a:rPr>
                        <a:t>skilled manpower</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400" b="0" baseline="0" dirty="0" smtClean="0">
                          <a:latin typeface="Comic Sans MS" pitchFamily="66" charset="0"/>
                        </a:rPr>
                        <a:t>  </a:t>
                      </a:r>
                      <a:r>
                        <a:rPr lang="en-US" sz="1400" b="0" baseline="0" dirty="0" smtClean="0">
                          <a:latin typeface="Comic Sans MS" pitchFamily="66" charset="0"/>
                        </a:rPr>
                        <a:t>R</a:t>
                      </a:r>
                      <a:r>
                        <a:rPr lang="en-US" sz="1400" b="0" dirty="0" smtClean="0">
                          <a:latin typeface="Comic Sans MS" pitchFamily="66" charset="0"/>
                        </a:rPr>
                        <a:t>educed gender inequality in technical</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b="0" baseline="0" dirty="0" smtClean="0">
                          <a:latin typeface="Comic Sans MS" pitchFamily="66" charset="0"/>
                        </a:rPr>
                        <a:t>   </a:t>
                      </a:r>
                      <a:r>
                        <a:rPr lang="en-US" sz="1400" b="0" dirty="0" smtClean="0">
                          <a:latin typeface="Comic Sans MS" pitchFamily="66" charset="0"/>
                        </a:rPr>
                        <a:t>education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smtClean="0">
                          <a:latin typeface="Comic Sans MS" pitchFamily="66" charset="0"/>
                        </a:rPr>
                        <a:t>  A</a:t>
                      </a:r>
                      <a:r>
                        <a:rPr lang="en-US" sz="1400" b="0" baseline="0" dirty="0" smtClean="0">
                          <a:latin typeface="Comic Sans MS" pitchFamily="66" charset="0"/>
                        </a:rPr>
                        <a:t>chievement of  SDG goals</a:t>
                      </a:r>
                      <a:endParaRPr lang="en-IN" sz="1400" b="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b="0" dirty="0" smtClean="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smtClean="0">
                          <a:latin typeface="Comic Sans MS" pitchFamily="66" charset="0"/>
                        </a:rPr>
                        <a:t> State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dirty="0" smtClean="0">
                          <a:latin typeface="Comic Sans MS" pitchFamily="66" charset="0"/>
                        </a:rPr>
                        <a:t>  Central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baseline="0" dirty="0" smtClean="0">
                          <a:latin typeface="Comic Sans MS" pitchFamily="66" charset="0"/>
                        </a:rPr>
                        <a:t>  FDI</a:t>
                      </a:r>
                      <a:endParaRPr lang="en-US" sz="1400" b="0" dirty="0" smtClean="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0" baseline="0" dirty="0" smtClean="0">
                          <a:latin typeface="Comic Sans MS" pitchFamily="66" charset="0"/>
                        </a:rPr>
                        <a:t>  I</a:t>
                      </a:r>
                      <a:r>
                        <a:rPr lang="en-US" sz="1400" b="0" dirty="0" smtClean="0">
                          <a:latin typeface="Comic Sans MS" pitchFamily="66" charset="0"/>
                        </a:rPr>
                        <a:t>ndustries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400" b="0" baseline="0" dirty="0" smtClean="0">
                          <a:latin typeface="Comic Sans MS" pitchFamily="66" charset="0"/>
                        </a:rPr>
                        <a:t>  </a:t>
                      </a:r>
                      <a:r>
                        <a:rPr lang="en-US" sz="1400" b="0" baseline="0" dirty="0" smtClean="0">
                          <a:latin typeface="Comic Sans MS" pitchFamily="66" charset="0"/>
                        </a:rPr>
                        <a:t>I</a:t>
                      </a:r>
                      <a:r>
                        <a:rPr lang="en-US" sz="1400" b="0" dirty="0" smtClean="0">
                          <a:latin typeface="Comic Sans MS" pitchFamily="66" charset="0"/>
                        </a:rPr>
                        <a:t>ndividuals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IN" sz="1400" b="0" baseline="0" dirty="0" smtClean="0">
                          <a:latin typeface="Comic Sans MS" pitchFamily="66" charset="0"/>
                        </a:rPr>
                        <a:t>  </a:t>
                      </a:r>
                      <a:r>
                        <a:rPr lang="en-US" sz="1400" b="0" baseline="0" dirty="0" smtClean="0">
                          <a:latin typeface="Comic Sans MS" pitchFamily="66" charset="0"/>
                        </a:rPr>
                        <a:t>NGO</a:t>
                      </a:r>
                      <a:endParaRPr lang="en-IN" sz="1400" b="0" dirty="0" smtClean="0">
                        <a:latin typeface="Comic Sans MS" pitchFamily="66" charset="0"/>
                      </a:endParaRPr>
                    </a:p>
                    <a:p>
                      <a:endParaRPr lang="en-IN" sz="1400" b="0" dirty="0">
                        <a:latin typeface="Comic Sans MS" pitchFamily="66" charset="0"/>
                      </a:endParaRPr>
                    </a:p>
                  </a:txBody>
                  <a:tcPr>
                    <a:solidFill>
                      <a:schemeClr val="accent3">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571472" y="571480"/>
            <a:ext cx="4000528" cy="3786214"/>
          </a:xfrm>
          <a:prstGeom prst="rect">
            <a:avLst/>
          </a:prstGeom>
          <a:solidFill>
            <a:srgbClr val="E2EBFA"/>
          </a:solidFill>
          <a:ln>
            <a:solidFill>
              <a:schemeClr val="tx1"/>
            </a:solidFill>
          </a:ln>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rgbClr val="C00000"/>
              </a:solidFill>
              <a:effectLst/>
              <a:uLnTx/>
              <a:uFillTx/>
              <a:latin typeface="Comic Sans MS" pitchFamily="66" charset="0"/>
              <a:ea typeface="+mn-ea"/>
              <a:cs typeface="+mn-cs"/>
            </a:endParaRPr>
          </a:p>
          <a:p>
            <a:pPr marL="342900" indent="-342900">
              <a:spcBef>
                <a:spcPct val="20000"/>
              </a:spcBef>
            </a:pPr>
            <a:r>
              <a:rPr lang="en-US" b="1" dirty="0" smtClean="0">
                <a:solidFill>
                  <a:srgbClr val="C00000"/>
                </a:solidFill>
                <a:latin typeface="Comic Sans MS" pitchFamily="66" charset="0"/>
              </a:rPr>
              <a:t>IMPLEMENTING DEPARTMENTS</a:t>
            </a:r>
          </a:p>
          <a:p>
            <a:pPr marL="342900" indent="-342900">
              <a:spcBef>
                <a:spcPct val="20000"/>
              </a:spcBef>
            </a:pPr>
            <a:endParaRPr lang="en-IN"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Comic Sans MS" pitchFamily="66" charset="0"/>
                <a:ea typeface="+mn-ea"/>
                <a:cs typeface="+mn-cs"/>
              </a:rPr>
              <a:t>Higher Education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Comic Sans MS" pitchFamily="66" charset="0"/>
                <a:ea typeface="+mn-ea"/>
                <a:cs typeface="+mn-cs"/>
              </a:rPr>
              <a:t>Secondary Education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Comic Sans MS" pitchFamily="66" charset="0"/>
                <a:ea typeface="+mn-ea"/>
                <a:cs typeface="+mn-cs"/>
              </a:rPr>
              <a:t>Health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Comic Sans MS" pitchFamily="66" charset="0"/>
                <a:ea typeface="+mn-ea"/>
                <a:cs typeface="+mn-cs"/>
              </a:rPr>
              <a:t>Agriculture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err="1" smtClean="0">
                <a:ln>
                  <a:noFill/>
                </a:ln>
                <a:solidFill>
                  <a:schemeClr val="tx1"/>
                </a:solidFill>
                <a:effectLst/>
                <a:uLnTx/>
                <a:uFillTx/>
                <a:latin typeface="Comic Sans MS" pitchFamily="66" charset="0"/>
                <a:ea typeface="+mn-ea"/>
                <a:cs typeface="+mn-cs"/>
              </a:rPr>
              <a:t>Labour</a:t>
            </a:r>
            <a:r>
              <a:rPr kumimoji="0" lang="en-US" b="1" i="0" u="none" strike="noStrike" kern="1200" cap="none" spc="0" normalizeH="0" baseline="0" noProof="0" dirty="0" smtClean="0">
                <a:ln>
                  <a:noFill/>
                </a:ln>
                <a:solidFill>
                  <a:schemeClr val="tx1"/>
                </a:solidFill>
                <a:effectLst/>
                <a:uLnTx/>
                <a:uFillTx/>
                <a:latin typeface="Comic Sans MS" pitchFamily="66" charset="0"/>
                <a:ea typeface="+mn-ea"/>
                <a:cs typeface="+mn-cs"/>
              </a:rPr>
              <a:t> and Employment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Comic Sans MS" pitchFamily="66" charset="0"/>
                <a:ea typeface="+mn-ea"/>
                <a:cs typeface="+mn-cs"/>
              </a:rPr>
              <a:t>Industries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Comic Sans MS" pitchFamily="66" charset="0"/>
                <a:ea typeface="+mn-ea"/>
                <a:cs typeface="+mn-cs"/>
              </a:rPr>
              <a:t>Social Welfare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Comic Sans MS" pitchFamily="66" charset="0"/>
                <a:ea typeface="+mn-ea"/>
                <a:cs typeface="+mn-cs"/>
              </a:rPr>
              <a:t>Cultural Affairs</a:t>
            </a:r>
            <a:endParaRPr kumimoji="0" lang="en-IN" b="1" i="0" u="none" strike="noStrike" kern="1200" cap="none" spc="0" normalizeH="0" baseline="0" noProof="0" dirty="0">
              <a:ln>
                <a:noFill/>
              </a:ln>
              <a:solidFill>
                <a:schemeClr val="tx1"/>
              </a:solidFill>
              <a:effectLst/>
              <a:uLnTx/>
              <a:uFillTx/>
              <a:latin typeface="Comic Sans MS" pitchFamily="66" charset="0"/>
              <a:ea typeface="+mn-ea"/>
              <a:cs typeface="+mn-cs"/>
            </a:endParaRPr>
          </a:p>
        </p:txBody>
      </p:sp>
      <p:sp>
        <p:nvSpPr>
          <p:cNvPr id="5" name="Content Placeholder 2"/>
          <p:cNvSpPr txBox="1">
            <a:spLocks/>
          </p:cNvSpPr>
          <p:nvPr/>
        </p:nvSpPr>
        <p:spPr>
          <a:xfrm>
            <a:off x="4714876" y="1428736"/>
            <a:ext cx="3757610" cy="4572032"/>
          </a:xfrm>
          <a:prstGeom prst="rect">
            <a:avLst/>
          </a:prstGeom>
          <a:solidFill>
            <a:srgbClr val="E2EBFA"/>
          </a:solidFill>
          <a:ln>
            <a:solidFill>
              <a:schemeClr val="tx1"/>
            </a:solidFill>
          </a:ln>
        </p:spPr>
        <p:txBody>
          <a:bodyPr>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Comic Sans MS" pitchFamily="66" charset="0"/>
                <a:ea typeface="+mn-ea"/>
                <a:cs typeface="+mn-cs"/>
              </a:rPr>
              <a:t>   </a:t>
            </a:r>
          </a:p>
          <a:p>
            <a:pPr marL="342900" lvl="0" indent="-342900">
              <a:spcBef>
                <a:spcPct val="20000"/>
              </a:spcBef>
            </a:pPr>
            <a:r>
              <a:rPr lang="en-US" sz="2600" b="1" dirty="0" smtClean="0">
                <a:solidFill>
                  <a:srgbClr val="C00000"/>
                </a:solidFill>
                <a:latin typeface="Comic Sans MS" pitchFamily="66" charset="0"/>
              </a:rPr>
              <a:t>   ACHIEVEMENT OF THE TARGETS</a:t>
            </a:r>
          </a:p>
          <a:p>
            <a:pPr marL="342900" lvl="0" indent="-342900">
              <a:spcBef>
                <a:spcPct val="20000"/>
              </a:spcBef>
              <a:buFont typeface="Arial" pitchFamily="34" charset="0"/>
              <a:buChar char="•"/>
            </a:pPr>
            <a:r>
              <a:rPr kumimoji="0" lang="en-US" sz="2600" b="1" i="0" u="none" strike="noStrike" kern="1200" cap="none" spc="0" normalizeH="0" baseline="0" noProof="0" dirty="0" smtClean="0">
                <a:ln>
                  <a:noFill/>
                </a:ln>
                <a:solidFill>
                  <a:srgbClr val="006600"/>
                </a:solidFill>
                <a:effectLst/>
                <a:uLnTx/>
                <a:uFillTx/>
                <a:latin typeface="Comic Sans MS" pitchFamily="66" charset="0"/>
                <a:ea typeface="+mn-ea"/>
                <a:cs typeface="+mn-cs"/>
              </a:rPr>
              <a:t>Intake capacity in technical/vocational institutes </a:t>
            </a:r>
            <a:r>
              <a:rPr lang="en-US" sz="2600" b="1" dirty="0" smtClean="0">
                <a:solidFill>
                  <a:srgbClr val="006600"/>
                </a:solidFill>
                <a:latin typeface="Comic Sans MS" pitchFamily="66" charset="0"/>
              </a:rPr>
              <a:t>increased 14,400 to 20,000</a:t>
            </a:r>
            <a:endParaRPr kumimoji="0" lang="en-US" sz="2600" b="1" i="0" u="none" strike="noStrike" kern="1200" cap="none" spc="0" normalizeH="0" baseline="0" noProof="0" dirty="0" smtClean="0">
              <a:ln>
                <a:noFill/>
              </a:ln>
              <a:solidFill>
                <a:srgbClr val="006600"/>
              </a:solidFill>
              <a:effectLst/>
              <a:uLnTx/>
              <a:uFillTx/>
              <a:latin typeface="Comic Sans MS" pitchFamily="66"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1" i="0" u="none" strike="noStrike" kern="1200" cap="none" spc="0" normalizeH="0" baseline="0" noProof="0" dirty="0" smtClean="0">
                <a:ln>
                  <a:noFill/>
                </a:ln>
                <a:solidFill>
                  <a:srgbClr val="006600"/>
                </a:solidFill>
                <a:effectLst/>
                <a:uLnTx/>
                <a:uFillTx/>
                <a:latin typeface="Comic Sans MS" pitchFamily="66" charset="0"/>
                <a:ea typeface="+mn-ea"/>
                <a:cs typeface="+mn-cs"/>
              </a:rPr>
              <a:t>BY 2019, 70 % youth will be imparted with technical/vocational/tertiary skills for decent employment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600" b="1" i="0" u="none" strike="noStrike" kern="1200" cap="none" spc="0" normalizeH="0" baseline="0" noProof="0" dirty="0" smtClean="0">
                <a:ln>
                  <a:noFill/>
                </a:ln>
                <a:solidFill>
                  <a:srgbClr val="006600"/>
                </a:solidFill>
                <a:effectLst/>
                <a:uLnTx/>
                <a:uFillTx/>
                <a:latin typeface="Comic Sans MS" pitchFamily="66" charset="0"/>
                <a:ea typeface="+mn-ea"/>
                <a:cs typeface="+mn-cs"/>
              </a:rPr>
              <a:t> 50 % of skilled manpower supply of the state in the required fields shall be available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IN" sz="3200" b="1" i="0" u="none" strike="noStrike" kern="1200" cap="none" spc="0" normalizeH="0" baseline="0" noProof="0" dirty="0">
              <a:ln>
                <a:noFill/>
              </a:ln>
              <a:solidFill>
                <a:srgbClr val="C00000"/>
              </a:solidFill>
              <a:effectLst/>
              <a:uLnTx/>
              <a:uFillTx/>
              <a:latin typeface="Comic Sans MS" pitchFamily="66" charset="0"/>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42918"/>
            <a:ext cx="9143999" cy="5355312"/>
          </a:xfrm>
          <a:prstGeom prst="rect">
            <a:avLst/>
          </a:prstGeom>
          <a:noFill/>
        </p:spPr>
        <p:txBody>
          <a:bodyPr wrap="square" rtlCol="0">
            <a:spAutoFit/>
          </a:bodyPr>
          <a:lstStyle/>
          <a:p>
            <a:pPr marL="342900" indent="-342900">
              <a:buAutoNum type="arabicPeriod"/>
            </a:pPr>
            <a:endParaRPr lang="en-US" b="1" dirty="0" smtClean="0"/>
          </a:p>
          <a:p>
            <a:pPr marL="342900" indent="-342900"/>
            <a:r>
              <a:rPr lang="en-US" b="1" dirty="0" smtClean="0"/>
              <a:t>ADDITIONAL POINTS</a:t>
            </a:r>
            <a:endParaRPr lang="en-US" b="1" dirty="0" smtClean="0"/>
          </a:p>
          <a:p>
            <a:pPr marL="342900" indent="-342900">
              <a:buAutoNum type="arabicPeriod"/>
            </a:pPr>
            <a:r>
              <a:rPr lang="en-US" b="1" dirty="0" smtClean="0"/>
              <a:t>Three </a:t>
            </a:r>
            <a:r>
              <a:rPr lang="en-US" b="1" dirty="0" smtClean="0"/>
              <a:t>major problems/challenges</a:t>
            </a:r>
          </a:p>
          <a:p>
            <a:pPr marL="342900" indent="-342900"/>
            <a:r>
              <a:rPr lang="en-US" b="1" dirty="0" smtClean="0"/>
              <a:t>	</a:t>
            </a:r>
            <a:r>
              <a:rPr lang="en-US" b="1" dirty="0" smtClean="0">
                <a:solidFill>
                  <a:srgbClr val="006600"/>
                </a:solidFill>
              </a:rPr>
              <a:t>Financial Resource, Infrastructure and Manpower</a:t>
            </a:r>
          </a:p>
          <a:p>
            <a:pPr marL="342900" indent="-342900">
              <a:buAutoNum type="arabicPeriod" startAt="2"/>
            </a:pPr>
            <a:r>
              <a:rPr lang="en-US" b="1" dirty="0" smtClean="0"/>
              <a:t>Over all strategy and three critical elements</a:t>
            </a:r>
          </a:p>
          <a:p>
            <a:pPr marL="342900" indent="-342900"/>
            <a:r>
              <a:rPr lang="en-US" b="1" dirty="0" smtClean="0">
                <a:solidFill>
                  <a:srgbClr val="006600"/>
                </a:solidFill>
              </a:rPr>
              <a:t>       Assessing sector wise </a:t>
            </a:r>
            <a:r>
              <a:rPr lang="en-US" b="1" dirty="0" smtClean="0">
                <a:solidFill>
                  <a:srgbClr val="006600"/>
                </a:solidFill>
              </a:rPr>
              <a:t>manpower requirement </a:t>
            </a:r>
            <a:r>
              <a:rPr lang="en-US" b="1" dirty="0" smtClean="0">
                <a:solidFill>
                  <a:srgbClr val="006600"/>
                </a:solidFill>
              </a:rPr>
              <a:t>, youth </a:t>
            </a:r>
            <a:r>
              <a:rPr lang="en-US" b="1" dirty="0" smtClean="0">
                <a:solidFill>
                  <a:srgbClr val="006600"/>
                </a:solidFill>
              </a:rPr>
              <a:t>aspiration, </a:t>
            </a:r>
            <a:r>
              <a:rPr lang="en-US" b="1" dirty="0" smtClean="0">
                <a:solidFill>
                  <a:srgbClr val="006600"/>
                </a:solidFill>
              </a:rPr>
              <a:t>fund flow </a:t>
            </a:r>
          </a:p>
          <a:p>
            <a:pPr marL="342900" indent="-342900">
              <a:buAutoNum type="arabicPeriod" startAt="3"/>
            </a:pPr>
            <a:r>
              <a:rPr lang="en-US" b="1" dirty="0" smtClean="0"/>
              <a:t>Which are 3-5 other departments crucial for success</a:t>
            </a:r>
          </a:p>
          <a:p>
            <a:pPr marL="342900" indent="-342900"/>
            <a:r>
              <a:rPr lang="en-US" b="1" dirty="0" smtClean="0"/>
              <a:t>       </a:t>
            </a:r>
            <a:r>
              <a:rPr lang="en-US" b="1" dirty="0" smtClean="0">
                <a:solidFill>
                  <a:srgbClr val="006600"/>
                </a:solidFill>
              </a:rPr>
              <a:t>Finance, Secondary Education and Industries</a:t>
            </a:r>
          </a:p>
          <a:p>
            <a:pPr marL="342900" indent="-342900">
              <a:buAutoNum type="arabicPeriod" startAt="4"/>
            </a:pPr>
            <a:r>
              <a:rPr lang="en-US" dirty="0" smtClean="0"/>
              <a:t>IEC </a:t>
            </a:r>
            <a:r>
              <a:rPr lang="en-US" dirty="0" smtClean="0"/>
              <a:t>strategy</a:t>
            </a:r>
          </a:p>
          <a:p>
            <a:pPr marL="342900" indent="-342900"/>
            <a:r>
              <a:rPr lang="en-US" b="1" dirty="0" smtClean="0"/>
              <a:t>	</a:t>
            </a:r>
            <a:r>
              <a:rPr lang="en-US" b="1" dirty="0" smtClean="0">
                <a:solidFill>
                  <a:srgbClr val="006600"/>
                </a:solidFill>
              </a:rPr>
              <a:t>To make aware each student at secondary level on the need to equip themselves with one or the other technical skill for decent employment later in life </a:t>
            </a:r>
            <a:r>
              <a:rPr lang="en-US" b="1" dirty="0" smtClean="0"/>
              <a:t>. </a:t>
            </a:r>
            <a:endParaRPr lang="en-US" b="1" dirty="0" smtClean="0"/>
          </a:p>
          <a:p>
            <a:pPr marL="342900" indent="-342900">
              <a:buAutoNum type="arabicPeriod" startAt="5"/>
            </a:pPr>
            <a:r>
              <a:rPr lang="en-US" b="1" dirty="0" smtClean="0"/>
              <a:t>How  Community support will be achieved</a:t>
            </a:r>
          </a:p>
          <a:p>
            <a:pPr marL="342900" indent="-342900"/>
            <a:r>
              <a:rPr lang="en-US" b="1" dirty="0" smtClean="0"/>
              <a:t>       </a:t>
            </a:r>
            <a:r>
              <a:rPr lang="en-US" b="1" dirty="0" smtClean="0">
                <a:solidFill>
                  <a:srgbClr val="006600"/>
                </a:solidFill>
              </a:rPr>
              <a:t>Sensitization and participation</a:t>
            </a:r>
          </a:p>
          <a:p>
            <a:pPr marL="342900" indent="-342900">
              <a:buAutoNum type="arabicPeriod" startAt="6"/>
            </a:pPr>
            <a:r>
              <a:rPr lang="en-US" b="1" dirty="0" smtClean="0"/>
              <a:t>Vision of Assam in 2019 and 2022</a:t>
            </a:r>
          </a:p>
          <a:p>
            <a:pPr marL="342900" indent="-342900"/>
            <a:r>
              <a:rPr lang="en-US" b="1" dirty="0" smtClean="0"/>
              <a:t>       </a:t>
            </a:r>
            <a:r>
              <a:rPr lang="en-US" b="1" dirty="0" smtClean="0">
                <a:solidFill>
                  <a:srgbClr val="006600"/>
                </a:solidFill>
              </a:rPr>
              <a:t>2019: 70 % youth technically skilled, 2022: 100% youth </a:t>
            </a:r>
            <a:r>
              <a:rPr lang="en-US" b="1" dirty="0" smtClean="0">
                <a:solidFill>
                  <a:srgbClr val="006600"/>
                </a:solidFill>
              </a:rPr>
              <a:t>having at least 8 years of high school  education equipped </a:t>
            </a:r>
            <a:r>
              <a:rPr lang="en-US" b="1" dirty="0" smtClean="0">
                <a:solidFill>
                  <a:srgbClr val="006600"/>
                </a:solidFill>
              </a:rPr>
              <a:t>with skills for decent employment</a:t>
            </a:r>
          </a:p>
          <a:p>
            <a:pPr marL="342900" indent="-342900">
              <a:buAutoNum type="arabicPeriod" startAt="7"/>
            </a:pPr>
            <a:r>
              <a:rPr lang="en-US" b="1" dirty="0" smtClean="0"/>
              <a:t>Has your action plan designed within the three year 2016-19 Vision /Plan</a:t>
            </a:r>
          </a:p>
          <a:p>
            <a:pPr marL="342900" indent="-342900"/>
            <a:r>
              <a:rPr lang="en-US" b="1" dirty="0" smtClean="0">
                <a:solidFill>
                  <a:srgbClr val="006600"/>
                </a:solidFill>
              </a:rPr>
              <a:t>        Yes</a:t>
            </a:r>
            <a:endParaRPr lang="en-US" dirty="0" smtClean="0">
              <a:solidFill>
                <a:srgbClr val="006600"/>
              </a:solidFill>
            </a:endParaRPr>
          </a:p>
          <a:p>
            <a:pPr marL="342900" indent="-342900"/>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071546"/>
            <a:ext cx="8001056" cy="2308324"/>
          </a:xfrm>
          <a:prstGeom prst="rect">
            <a:avLst/>
          </a:prstGeom>
        </p:spPr>
        <p:txBody>
          <a:bodyPr wrap="square">
            <a:spAutoFit/>
          </a:bodyPr>
          <a:lstStyle/>
          <a:p>
            <a:pPr marL="342900" indent="-342900">
              <a:buAutoNum type="arabicPeriod" startAt="8"/>
            </a:pPr>
            <a:r>
              <a:rPr lang="en-US" smtClean="0"/>
              <a:t>How </a:t>
            </a:r>
            <a:r>
              <a:rPr lang="en-US" dirty="0" smtClean="0"/>
              <a:t>do you intend to use IT and new technology for </a:t>
            </a:r>
            <a:r>
              <a:rPr lang="en-US" smtClean="0"/>
              <a:t>better </a:t>
            </a:r>
            <a:r>
              <a:rPr lang="en-US" smtClean="0"/>
              <a:t>decision </a:t>
            </a:r>
          </a:p>
          <a:p>
            <a:pPr marL="342900" indent="-342900"/>
            <a:endParaRPr lang="en-US" dirty="0" smtClean="0"/>
          </a:p>
          <a:p>
            <a:pPr marL="342900" indent="-342900">
              <a:buAutoNum type="arabicPeriod" startAt="9"/>
            </a:pPr>
            <a:r>
              <a:rPr lang="en-US" b="1" dirty="0" smtClean="0"/>
              <a:t>What is your strategy for management of change</a:t>
            </a:r>
          </a:p>
          <a:p>
            <a:pPr marL="342900" indent="-342900"/>
            <a:r>
              <a:rPr lang="en-US" b="1" dirty="0" smtClean="0"/>
              <a:t>       </a:t>
            </a:r>
            <a:r>
              <a:rPr lang="en-US" b="1" dirty="0" smtClean="0">
                <a:solidFill>
                  <a:srgbClr val="006600"/>
                </a:solidFill>
              </a:rPr>
              <a:t>Training and incentives </a:t>
            </a:r>
          </a:p>
          <a:p>
            <a:pPr marL="342900" indent="-342900">
              <a:buAutoNum type="arabicPeriod" startAt="10"/>
            </a:pPr>
            <a:r>
              <a:rPr lang="en-US" b="1" dirty="0" smtClean="0"/>
              <a:t>What is your fund requirement</a:t>
            </a:r>
          </a:p>
          <a:p>
            <a:pPr marL="342900" indent="-342900"/>
            <a:r>
              <a:rPr lang="en-US" b="1" dirty="0" smtClean="0"/>
              <a:t>       </a:t>
            </a:r>
            <a:r>
              <a:rPr lang="en-US" b="1" dirty="0" smtClean="0">
                <a:solidFill>
                  <a:srgbClr val="006600"/>
                </a:solidFill>
              </a:rPr>
              <a:t>Not assessed </a:t>
            </a:r>
          </a:p>
          <a:p>
            <a:pPr marL="342900" indent="-342900"/>
            <a:r>
              <a:rPr lang="en-US" dirty="0" smtClean="0"/>
              <a:t>11. HR strategy  and institutional changes proposed</a:t>
            </a:r>
          </a:p>
          <a:p>
            <a:pPr marL="342900" indent="-342900"/>
            <a:r>
              <a:rPr lang="en-US" dirty="0" smtClean="0"/>
              <a:t>12. Over all strategy and Action plan ( one page schematic diagram)</a:t>
            </a:r>
            <a:endParaRPr lang="en-IN"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43306" y="214290"/>
            <a:ext cx="4357718" cy="1692771"/>
          </a:xfrm>
          <a:prstGeom prst="rect">
            <a:avLst/>
          </a:prstGeom>
          <a:noFill/>
        </p:spPr>
        <p:txBody>
          <a:bodyPr wrap="square" rtlCol="0">
            <a:spAutoFit/>
          </a:bodyPr>
          <a:lstStyle/>
          <a:p>
            <a:r>
              <a:rPr lang="en-US" sz="3200" b="1" dirty="0" smtClean="0">
                <a:latin typeface="Comic Sans MS" pitchFamily="66" charset="0"/>
              </a:rPr>
              <a:t>  </a:t>
            </a:r>
          </a:p>
          <a:p>
            <a:r>
              <a:rPr lang="en-US" b="1" dirty="0" smtClean="0">
                <a:latin typeface="Comic Sans MS" pitchFamily="66" charset="0"/>
              </a:rPr>
              <a:t>    END POVERTY IN ALL ITS      </a:t>
            </a:r>
          </a:p>
          <a:p>
            <a:r>
              <a:rPr lang="en-US" b="1" dirty="0" smtClean="0">
                <a:latin typeface="Comic Sans MS" pitchFamily="66" charset="0"/>
              </a:rPr>
              <a:t>    FORMS EVRYWHERE</a:t>
            </a:r>
          </a:p>
          <a:p>
            <a:endParaRPr lang="en-US" b="1" dirty="0" smtClean="0">
              <a:latin typeface="Comic Sans MS" pitchFamily="66" charset="0"/>
            </a:endParaRPr>
          </a:p>
          <a:p>
            <a:endParaRPr lang="en-IN" dirty="0"/>
          </a:p>
        </p:txBody>
      </p:sp>
      <p:graphicFrame>
        <p:nvGraphicFramePr>
          <p:cNvPr id="5" name="Table 4"/>
          <p:cNvGraphicFramePr>
            <a:graphicFrameLocks noGrp="1"/>
          </p:cNvGraphicFramePr>
          <p:nvPr/>
        </p:nvGraphicFramePr>
        <p:xfrm>
          <a:off x="642910" y="2359766"/>
          <a:ext cx="7929618" cy="3855316"/>
        </p:xfrm>
        <a:graphic>
          <a:graphicData uri="http://schemas.openxmlformats.org/drawingml/2006/table">
            <a:tbl>
              <a:tblPr firstRow="1" bandRow="1">
                <a:tableStyleId>{5C22544A-7EE6-4342-B048-85BDC9FD1C3A}</a:tableStyleId>
              </a:tblPr>
              <a:tblGrid>
                <a:gridCol w="3964809"/>
                <a:gridCol w="3964809"/>
              </a:tblGrid>
              <a:tr h="379837">
                <a:tc>
                  <a:txBody>
                    <a:bodyPr/>
                    <a:lstStyle/>
                    <a:p>
                      <a:r>
                        <a:rPr lang="en-US" dirty="0" smtClean="0">
                          <a:latin typeface="Comic Sans MS" pitchFamily="66" charset="0"/>
                        </a:rPr>
                        <a:t>TARGET</a:t>
                      </a:r>
                      <a:endParaRPr lang="en-IN" dirty="0">
                        <a:latin typeface="Comic Sans MS" pitchFamily="66" charset="0"/>
                      </a:endParaRPr>
                    </a:p>
                  </a:txBody>
                  <a:tcPr/>
                </a:tc>
                <a:tc>
                  <a:txBody>
                    <a:bodyPr/>
                    <a:lstStyle/>
                    <a:p>
                      <a:r>
                        <a:rPr lang="en-US" dirty="0" smtClean="0">
                          <a:latin typeface="Comic Sans MS" pitchFamily="66" charset="0"/>
                        </a:rPr>
                        <a:t>STRATEGY</a:t>
                      </a:r>
                      <a:endParaRPr lang="en-IN" dirty="0">
                        <a:latin typeface="Comic Sans MS" pitchFamily="66" charset="0"/>
                      </a:endParaRPr>
                    </a:p>
                  </a:txBody>
                  <a:tcPr/>
                </a:tc>
              </a:tr>
              <a:tr h="3475479">
                <a:tc>
                  <a:txBody>
                    <a:bodyPr/>
                    <a:lstStyle/>
                    <a:p>
                      <a:pPr>
                        <a:lnSpc>
                          <a:spcPct val="100000"/>
                        </a:lnSpc>
                      </a:pPr>
                      <a:endParaRPr lang="en-IN" b="1" dirty="0" smtClean="0">
                        <a:solidFill>
                          <a:srgbClr val="006600"/>
                        </a:solidFill>
                        <a:latin typeface="Comic Sans MS" pitchFamily="66" charset="0"/>
                      </a:endParaRPr>
                    </a:p>
                    <a:p>
                      <a:pPr>
                        <a:lnSpc>
                          <a:spcPct val="100000"/>
                        </a:lnSpc>
                      </a:pPr>
                      <a:r>
                        <a:rPr lang="en-IN" b="1" dirty="0" smtClean="0">
                          <a:solidFill>
                            <a:srgbClr val="006600"/>
                          </a:solidFill>
                          <a:latin typeface="Comic Sans MS" pitchFamily="66" charset="0"/>
                        </a:rPr>
                        <a:t>1.2  </a:t>
                      </a:r>
                    </a:p>
                    <a:p>
                      <a:pPr>
                        <a:lnSpc>
                          <a:spcPct val="100000"/>
                        </a:lnSpc>
                      </a:pPr>
                      <a:r>
                        <a:rPr lang="en-IN" b="1" dirty="0" smtClean="0">
                          <a:solidFill>
                            <a:srgbClr val="006600"/>
                          </a:solidFill>
                          <a:latin typeface="Comic Sans MS" pitchFamily="66" charset="0"/>
                        </a:rPr>
                        <a:t>Eradicating extreme poverty for all people everywhere, currently measured as people living on</a:t>
                      </a:r>
                      <a:r>
                        <a:rPr lang="en-IN" b="1" baseline="0" dirty="0" smtClean="0">
                          <a:solidFill>
                            <a:srgbClr val="006600"/>
                          </a:solidFill>
                          <a:latin typeface="Comic Sans MS" pitchFamily="66" charset="0"/>
                        </a:rPr>
                        <a:t> less than. </a:t>
                      </a:r>
                      <a:endParaRPr lang="en-IN" b="1" dirty="0">
                        <a:solidFill>
                          <a:srgbClr val="006600"/>
                        </a:solidFill>
                        <a:latin typeface="Comic Sans MS" pitchFamily="66" charset="0"/>
                      </a:endParaRPr>
                    </a:p>
                  </a:txBody>
                  <a:tcP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0" lang="en-IN" sz="1800" b="1" kern="1200" dirty="0" smtClean="0">
                        <a:solidFill>
                          <a:schemeClr val="dk1"/>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n-IN" sz="1800" b="1" kern="1200" dirty="0" smtClean="0">
                          <a:solidFill>
                            <a:schemeClr val="dk1"/>
                          </a:solidFill>
                          <a:latin typeface="Comic Sans MS" pitchFamily="66" charset="0"/>
                          <a:ea typeface="+mn-ea"/>
                          <a:cs typeface="+mn-cs"/>
                        </a:rPr>
                        <a:t>Create more technically skilled people who are ready for the workforce. more workers in a country means fewer people will be unemployed. unemployment and poverty are co related. therefore, by employing more people, a country’s poverty rate will naturally decrease</a:t>
                      </a:r>
                      <a:r>
                        <a:rPr kumimoji="0" lang="en-IN" sz="1800" b="1" kern="1200" dirty="0" smtClean="0">
                          <a:solidFill>
                            <a:schemeClr val="dk1"/>
                          </a:solidFill>
                          <a:latin typeface="+mn-lt"/>
                          <a:ea typeface="+mn-ea"/>
                          <a:cs typeface="+mn-cs"/>
                        </a:rPr>
                        <a:t>.</a:t>
                      </a:r>
                    </a:p>
                  </a:txBody>
                  <a:tcPr/>
                </a:tc>
              </a:tr>
            </a:tbl>
          </a:graphicData>
        </a:graphic>
      </p:graphicFrame>
      <p:pic>
        <p:nvPicPr>
          <p:cNvPr id="9" name="Picture 8" descr="Image result for sdg goals images"/>
          <p:cNvPicPr/>
          <p:nvPr/>
        </p:nvPicPr>
        <p:blipFill>
          <a:blip r:embed="rId2"/>
          <a:srcRect/>
          <a:stretch>
            <a:fillRect/>
          </a:stretch>
        </p:blipFill>
        <p:spPr bwMode="auto">
          <a:xfrm>
            <a:off x="642910" y="285729"/>
            <a:ext cx="3071834" cy="1857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1670" y="1142984"/>
            <a:ext cx="3929090" cy="923330"/>
          </a:xfrm>
          <a:prstGeom prst="rect">
            <a:avLst/>
          </a:prstGeom>
          <a:solidFill>
            <a:srgbClr val="E0ED65"/>
          </a:solidFill>
          <a:ln>
            <a:solidFill>
              <a:schemeClr val="tx1"/>
            </a:solidFill>
          </a:ln>
        </p:spPr>
        <p:txBody>
          <a:bodyPr wrap="square" rtlCol="0">
            <a:spAutoFit/>
          </a:bodyPr>
          <a:lstStyle/>
          <a:p>
            <a:pPr algn="ctr"/>
            <a:r>
              <a:rPr lang="en-US" b="1" dirty="0" smtClean="0"/>
              <a:t>INFORMATION G</a:t>
            </a:r>
            <a:r>
              <a:rPr lang="en-US" b="1" dirty="0" smtClean="0"/>
              <a:t>ENERATION</a:t>
            </a:r>
          </a:p>
          <a:p>
            <a:pPr algn="ctr"/>
            <a:r>
              <a:rPr lang="en-US" b="1" dirty="0" smtClean="0"/>
              <a:t>PRESENT DATA </a:t>
            </a:r>
            <a:r>
              <a:rPr lang="en-US" b="1" dirty="0" smtClean="0"/>
              <a:t>+ PROJECTED DATA </a:t>
            </a:r>
          </a:p>
          <a:p>
            <a:endParaRPr lang="en-US" b="1" dirty="0" smtClean="0"/>
          </a:p>
        </p:txBody>
      </p:sp>
      <p:sp>
        <p:nvSpPr>
          <p:cNvPr id="5" name="TextBox 4"/>
          <p:cNvSpPr txBox="1"/>
          <p:nvPr/>
        </p:nvSpPr>
        <p:spPr>
          <a:xfrm>
            <a:off x="2643174" y="2285992"/>
            <a:ext cx="2571768" cy="369332"/>
          </a:xfrm>
          <a:prstGeom prst="rect">
            <a:avLst/>
          </a:prstGeom>
          <a:solidFill>
            <a:schemeClr val="accent1">
              <a:lumMod val="40000"/>
              <a:lumOff val="60000"/>
            </a:schemeClr>
          </a:solidFill>
          <a:ln>
            <a:solidFill>
              <a:schemeClr val="tx1"/>
            </a:solidFill>
          </a:ln>
        </p:spPr>
        <p:txBody>
          <a:bodyPr wrap="square" rtlCol="0">
            <a:spAutoFit/>
          </a:bodyPr>
          <a:lstStyle/>
          <a:p>
            <a:pPr algn="ctr"/>
            <a:r>
              <a:rPr lang="en-US" b="1" dirty="0" smtClean="0"/>
              <a:t>ANALYSIS OF DATA</a:t>
            </a:r>
            <a:endParaRPr lang="en-IN" b="1" dirty="0"/>
          </a:p>
        </p:txBody>
      </p:sp>
      <p:sp>
        <p:nvSpPr>
          <p:cNvPr id="6" name="TextBox 5"/>
          <p:cNvSpPr txBox="1"/>
          <p:nvPr/>
        </p:nvSpPr>
        <p:spPr>
          <a:xfrm>
            <a:off x="2928926" y="3000372"/>
            <a:ext cx="1785950" cy="369332"/>
          </a:xfrm>
          <a:prstGeom prst="rect">
            <a:avLst/>
          </a:prstGeom>
          <a:solidFill>
            <a:schemeClr val="accent6">
              <a:lumMod val="60000"/>
              <a:lumOff val="40000"/>
            </a:schemeClr>
          </a:solidFill>
          <a:ln>
            <a:solidFill>
              <a:schemeClr val="tx1"/>
            </a:solidFill>
          </a:ln>
        </p:spPr>
        <p:txBody>
          <a:bodyPr wrap="square" rtlCol="0">
            <a:spAutoFit/>
          </a:bodyPr>
          <a:lstStyle/>
          <a:p>
            <a:r>
              <a:rPr lang="en-US" b="1" dirty="0" smtClean="0"/>
              <a:t>BACK CASTING</a:t>
            </a:r>
            <a:endParaRPr lang="en-IN" b="1" dirty="0"/>
          </a:p>
        </p:txBody>
      </p:sp>
      <p:sp>
        <p:nvSpPr>
          <p:cNvPr id="7" name="TextBox 6"/>
          <p:cNvSpPr txBox="1"/>
          <p:nvPr/>
        </p:nvSpPr>
        <p:spPr>
          <a:xfrm>
            <a:off x="2928926" y="428604"/>
            <a:ext cx="2000264" cy="369332"/>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US" b="1" dirty="0" smtClean="0"/>
              <a:t>VISION 2030</a:t>
            </a:r>
            <a:endParaRPr lang="en-IN" b="1" dirty="0"/>
          </a:p>
        </p:txBody>
      </p:sp>
      <p:sp>
        <p:nvSpPr>
          <p:cNvPr id="8" name="TextBox 7"/>
          <p:cNvSpPr txBox="1"/>
          <p:nvPr/>
        </p:nvSpPr>
        <p:spPr>
          <a:xfrm>
            <a:off x="285720" y="3714752"/>
            <a:ext cx="1928826" cy="1200329"/>
          </a:xfrm>
          <a:prstGeom prst="rect">
            <a:avLst/>
          </a:prstGeom>
          <a:solidFill>
            <a:schemeClr val="accent6">
              <a:lumMod val="40000"/>
              <a:lumOff val="60000"/>
            </a:schemeClr>
          </a:solidFill>
          <a:ln>
            <a:solidFill>
              <a:schemeClr val="tx1"/>
            </a:solidFill>
          </a:ln>
        </p:spPr>
        <p:txBody>
          <a:bodyPr wrap="square" rtlCol="0">
            <a:spAutoFit/>
          </a:bodyPr>
          <a:lstStyle/>
          <a:p>
            <a:pPr algn="ctr"/>
            <a:r>
              <a:rPr lang="en-US" b="1" dirty="0" smtClean="0"/>
              <a:t>STRATEGIES</a:t>
            </a:r>
          </a:p>
          <a:p>
            <a:endParaRPr lang="en-US" b="1" dirty="0" smtClean="0"/>
          </a:p>
          <a:p>
            <a:endParaRPr lang="en-US" b="1" dirty="0" smtClean="0"/>
          </a:p>
          <a:p>
            <a:endParaRPr lang="en-IN" b="1" dirty="0"/>
          </a:p>
        </p:txBody>
      </p:sp>
      <p:sp>
        <p:nvSpPr>
          <p:cNvPr id="9" name="TextBox 8"/>
          <p:cNvSpPr txBox="1"/>
          <p:nvPr/>
        </p:nvSpPr>
        <p:spPr>
          <a:xfrm>
            <a:off x="5429256" y="3643314"/>
            <a:ext cx="2143140" cy="1200329"/>
          </a:xfrm>
          <a:prstGeom prst="rect">
            <a:avLst/>
          </a:prstGeom>
          <a:solidFill>
            <a:schemeClr val="accent3">
              <a:lumMod val="75000"/>
            </a:schemeClr>
          </a:solidFill>
          <a:ln>
            <a:solidFill>
              <a:schemeClr val="tx1"/>
            </a:solidFill>
          </a:ln>
        </p:spPr>
        <p:txBody>
          <a:bodyPr wrap="square" rtlCol="0">
            <a:spAutoFit/>
          </a:bodyPr>
          <a:lstStyle/>
          <a:p>
            <a:pPr algn="ctr"/>
            <a:r>
              <a:rPr lang="en-US" b="1" dirty="0" smtClean="0"/>
              <a:t>GOALS</a:t>
            </a:r>
          </a:p>
          <a:p>
            <a:endParaRPr lang="en-US" b="1" dirty="0" smtClean="0"/>
          </a:p>
          <a:p>
            <a:endParaRPr lang="en-US" b="1" dirty="0" smtClean="0"/>
          </a:p>
          <a:p>
            <a:endParaRPr lang="en-IN" b="1" dirty="0"/>
          </a:p>
        </p:txBody>
      </p:sp>
      <p:sp>
        <p:nvSpPr>
          <p:cNvPr id="10" name="TextBox 9"/>
          <p:cNvSpPr txBox="1"/>
          <p:nvPr/>
        </p:nvSpPr>
        <p:spPr>
          <a:xfrm>
            <a:off x="2857488" y="3643314"/>
            <a:ext cx="2000263" cy="1200329"/>
          </a:xfrm>
          <a:prstGeom prst="rect">
            <a:avLst/>
          </a:prstGeom>
          <a:solidFill>
            <a:schemeClr val="accent3">
              <a:lumMod val="60000"/>
              <a:lumOff val="40000"/>
            </a:schemeClr>
          </a:solidFill>
          <a:ln>
            <a:solidFill>
              <a:schemeClr val="tx1"/>
            </a:solidFill>
          </a:ln>
        </p:spPr>
        <p:txBody>
          <a:bodyPr wrap="square" rtlCol="0">
            <a:spAutoFit/>
          </a:bodyPr>
          <a:lstStyle/>
          <a:p>
            <a:r>
              <a:rPr lang="en-US" b="1" dirty="0" smtClean="0"/>
              <a:t>IMPLEMENTATION</a:t>
            </a:r>
          </a:p>
          <a:p>
            <a:endParaRPr lang="en-US" b="1" dirty="0" smtClean="0"/>
          </a:p>
          <a:p>
            <a:endParaRPr lang="en-US" b="1" dirty="0" smtClean="0"/>
          </a:p>
          <a:p>
            <a:endParaRPr lang="en-IN" b="1" dirty="0"/>
          </a:p>
        </p:txBody>
      </p:sp>
      <p:sp>
        <p:nvSpPr>
          <p:cNvPr id="11" name="Rectangle 10"/>
          <p:cNvSpPr/>
          <p:nvPr/>
        </p:nvSpPr>
        <p:spPr>
          <a:xfrm>
            <a:off x="4929190" y="5572140"/>
            <a:ext cx="2643206" cy="923330"/>
          </a:xfrm>
          <a:prstGeom prst="rect">
            <a:avLst/>
          </a:prstGeom>
          <a:solidFill>
            <a:schemeClr val="accent1">
              <a:lumMod val="60000"/>
              <a:lumOff val="40000"/>
            </a:schemeClr>
          </a:solidFill>
          <a:ln>
            <a:solidFill>
              <a:schemeClr val="tx1"/>
            </a:solidFill>
          </a:ln>
        </p:spPr>
        <p:txBody>
          <a:bodyPr wrap="square">
            <a:spAutoFit/>
          </a:bodyPr>
          <a:lstStyle/>
          <a:p>
            <a:r>
              <a:rPr lang="en-US" b="1" dirty="0" smtClean="0"/>
              <a:t>OUTCOME INDICATORS</a:t>
            </a:r>
          </a:p>
          <a:p>
            <a:endParaRPr lang="en-US" b="1" dirty="0" smtClean="0"/>
          </a:p>
          <a:p>
            <a:endParaRPr lang="en-IN" b="1" dirty="0"/>
          </a:p>
        </p:txBody>
      </p:sp>
      <p:cxnSp>
        <p:nvCxnSpPr>
          <p:cNvPr id="13" name="Straight Arrow Connector 12"/>
          <p:cNvCxnSpPr/>
          <p:nvPr/>
        </p:nvCxnSpPr>
        <p:spPr>
          <a:xfrm rot="5400000">
            <a:off x="3822695" y="963595"/>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822695" y="217804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858414" y="2856702"/>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6251587" y="5178437"/>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357422" y="407194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a:off x="2285984" y="442913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929190" y="4286256"/>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0800000" flipV="1">
            <a:off x="1785918" y="3286124"/>
            <a:ext cx="71438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57158" y="0"/>
            <a:ext cx="2782428" cy="400110"/>
          </a:xfrm>
          <a:prstGeom prst="rect">
            <a:avLst/>
          </a:prstGeom>
          <a:noFill/>
        </p:spPr>
        <p:txBody>
          <a:bodyPr wrap="square" rtlCol="0">
            <a:spAutoFit/>
          </a:bodyPr>
          <a:lstStyle/>
          <a:p>
            <a:r>
              <a:rPr lang="en-US" sz="2000" b="1" dirty="0" smtClean="0"/>
              <a:t>Strategy </a:t>
            </a:r>
            <a:r>
              <a:rPr lang="en-US" sz="2000" b="1" dirty="0" smtClean="0"/>
              <a:t>and Action plan </a:t>
            </a:r>
            <a:endParaRPr lang="en-IN" sz="20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3109" y="928671"/>
            <a:ext cx="5072097" cy="2554545"/>
          </a:xfrm>
          <a:prstGeom prst="rect">
            <a:avLst/>
          </a:prstGeom>
          <a:noFill/>
        </p:spPr>
        <p:txBody>
          <a:bodyPr wrap="square" lIns="91440" tIns="45720" rIns="91440" bIns="45720">
            <a:spAutoFit/>
          </a:bodyPr>
          <a:lstStyle/>
          <a:p>
            <a:pPr algn="ctr"/>
            <a:r>
              <a:rPr lang="en-US" sz="8000" b="1" cap="none" spc="100" dirty="0" smtClean="0">
                <a:ln w="18000">
                  <a:solidFill>
                    <a:schemeClr val="accent1">
                      <a:satMod val="200000"/>
                      <a:tint val="72000"/>
                    </a:schemeClr>
                  </a:solidFill>
                  <a:prstDash val="solid"/>
                </a:ln>
                <a:solidFill>
                  <a:srgbClr val="0070C0"/>
                </a:solidFill>
                <a:effectLst>
                  <a:outerShdw blurRad="25000" dist="20000" dir="16020000" algn="tl">
                    <a:schemeClr val="accent1">
                      <a:satMod val="200000"/>
                      <a:shade val="1000"/>
                      <a:alpha val="60000"/>
                    </a:schemeClr>
                  </a:outerShdw>
                </a:effectLst>
              </a:rPr>
              <a:t>THANK YOU</a:t>
            </a:r>
            <a:endParaRPr lang="en-US" sz="8000" b="1" cap="none" spc="100" dirty="0">
              <a:ln w="18000">
                <a:solidFill>
                  <a:schemeClr val="accent1">
                    <a:satMod val="200000"/>
                    <a:tint val="72000"/>
                  </a:schemeClr>
                </a:solidFill>
                <a:prstDash val="solid"/>
              </a:ln>
              <a:solidFill>
                <a:srgbClr val="0070C0"/>
              </a:solidFill>
              <a:effectLst>
                <a:outerShdw blurRad="25000" dist="20000" dir="16020000" algn="tl">
                  <a:schemeClr val="accent1">
                    <a:satMod val="200000"/>
                    <a:shade val="1000"/>
                    <a:alpha val="60000"/>
                  </a:schemeClr>
                </a:outerShdw>
              </a:effectLst>
            </a:endParaRPr>
          </a:p>
        </p:txBody>
      </p:sp>
      <p:pic>
        <p:nvPicPr>
          <p:cNvPr id="5" name="Picture 4" descr="http://cdn7.triplepundit.com/wp-content/uploads/2015/09/2015-07-21-SDGs.jpg"/>
          <p:cNvPicPr>
            <a:picLocks noChangeAspect="1" noChangeArrowheads="1"/>
          </p:cNvPicPr>
          <p:nvPr/>
        </p:nvPicPr>
        <p:blipFill>
          <a:blip r:embed="rId2"/>
          <a:srcRect/>
          <a:stretch>
            <a:fillRect/>
          </a:stretch>
        </p:blipFill>
        <p:spPr bwMode="auto">
          <a:xfrm>
            <a:off x="428596" y="4500570"/>
            <a:ext cx="8286808" cy="235743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14678" y="714356"/>
            <a:ext cx="6906132" cy="1107996"/>
          </a:xfrm>
          <a:prstGeom prst="rect">
            <a:avLst/>
          </a:prstGeom>
          <a:noFill/>
        </p:spPr>
        <p:txBody>
          <a:bodyPr wrap="square" rtlCol="0">
            <a:spAutoFit/>
          </a:bodyPr>
          <a:lstStyle/>
          <a:p>
            <a:r>
              <a:rPr lang="en-US" sz="1600" b="1" dirty="0" smtClean="0">
                <a:latin typeface="Comic Sans MS" pitchFamily="66" charset="0"/>
              </a:rPr>
              <a:t> END HUNGER, ACHIVE FOOD SECURITY AND</a:t>
            </a:r>
          </a:p>
          <a:p>
            <a:r>
              <a:rPr lang="en-US" sz="1600" b="1" dirty="0" smtClean="0">
                <a:latin typeface="Comic Sans MS" pitchFamily="66" charset="0"/>
              </a:rPr>
              <a:t> IMPROVED NUTRITION AND PROMOTE </a:t>
            </a:r>
          </a:p>
          <a:p>
            <a:r>
              <a:rPr lang="en-US" sz="1600" b="1" dirty="0" smtClean="0">
                <a:latin typeface="Comic Sans MS" pitchFamily="66" charset="0"/>
              </a:rPr>
              <a:t> SUSTAINABLE AGRICULTURE</a:t>
            </a:r>
          </a:p>
          <a:p>
            <a:r>
              <a:rPr lang="en-US" dirty="0" smtClean="0"/>
              <a:t> </a:t>
            </a:r>
            <a:endParaRPr lang="en-IN" dirty="0"/>
          </a:p>
        </p:txBody>
      </p:sp>
      <p:graphicFrame>
        <p:nvGraphicFramePr>
          <p:cNvPr id="5" name="Table 4"/>
          <p:cNvGraphicFramePr>
            <a:graphicFrameLocks noGrp="1"/>
          </p:cNvGraphicFramePr>
          <p:nvPr/>
        </p:nvGraphicFramePr>
        <p:xfrm>
          <a:off x="714348" y="2285992"/>
          <a:ext cx="7786742" cy="4143404"/>
        </p:xfrm>
        <a:graphic>
          <a:graphicData uri="http://schemas.openxmlformats.org/drawingml/2006/table">
            <a:tbl>
              <a:tblPr firstRow="1" bandRow="1">
                <a:tableStyleId>{5C22544A-7EE6-4342-B048-85BDC9FD1C3A}</a:tableStyleId>
              </a:tblPr>
              <a:tblGrid>
                <a:gridCol w="3893371"/>
                <a:gridCol w="3893371"/>
              </a:tblGrid>
              <a:tr h="340130">
                <a:tc>
                  <a:txBody>
                    <a:bodyPr/>
                    <a:lstStyle/>
                    <a:p>
                      <a:r>
                        <a:rPr lang="en-US" sz="1600" dirty="0" smtClean="0">
                          <a:latin typeface="Comic Sans MS" pitchFamily="66" charset="0"/>
                        </a:rPr>
                        <a:t>TARGET</a:t>
                      </a:r>
                      <a:endParaRPr lang="en-IN" sz="1600" dirty="0">
                        <a:latin typeface="Comic Sans MS" pitchFamily="66" charset="0"/>
                      </a:endParaRPr>
                    </a:p>
                  </a:txBody>
                  <a:tcPr/>
                </a:tc>
                <a:tc>
                  <a:txBody>
                    <a:bodyPr/>
                    <a:lstStyle/>
                    <a:p>
                      <a:r>
                        <a:rPr lang="en-US" sz="1600" dirty="0" smtClean="0">
                          <a:latin typeface="Comic Sans MS" pitchFamily="66" charset="0"/>
                        </a:rPr>
                        <a:t>STRATEGY</a:t>
                      </a:r>
                      <a:endParaRPr lang="en-IN" sz="1600" dirty="0">
                        <a:latin typeface="Comic Sans MS" pitchFamily="66" charset="0"/>
                      </a:endParaRPr>
                    </a:p>
                  </a:txBody>
                  <a:tcPr/>
                </a:tc>
              </a:tr>
              <a:tr h="3803274">
                <a:tc>
                  <a:txBody>
                    <a:bodyPr/>
                    <a:lstStyle/>
                    <a:p>
                      <a:endParaRPr lang="en-US" sz="1600" b="1" dirty="0" smtClean="0">
                        <a:solidFill>
                          <a:srgbClr val="006600"/>
                        </a:solidFill>
                        <a:latin typeface="Comic Sans MS" pitchFamily="66" charset="0"/>
                      </a:endParaRPr>
                    </a:p>
                    <a:p>
                      <a:r>
                        <a:rPr lang="en-US" sz="1600" b="1" dirty="0" smtClean="0">
                          <a:solidFill>
                            <a:srgbClr val="006600"/>
                          </a:solidFill>
                          <a:latin typeface="Comic Sans MS" pitchFamily="66" charset="0"/>
                        </a:rPr>
                        <a:t>2.5 </a:t>
                      </a:r>
                    </a:p>
                    <a:p>
                      <a:r>
                        <a:rPr lang="en-US" sz="1800" b="1" dirty="0" smtClean="0">
                          <a:solidFill>
                            <a:srgbClr val="006600"/>
                          </a:solidFill>
                          <a:latin typeface="Comic Sans MS" pitchFamily="66" charset="0"/>
                        </a:rPr>
                        <a:t>Maintain genetic diversity of seeds, cultivated</a:t>
                      </a:r>
                      <a:r>
                        <a:rPr lang="en-US" sz="1800" b="1" baseline="0" dirty="0" smtClean="0">
                          <a:solidFill>
                            <a:srgbClr val="006600"/>
                          </a:solidFill>
                          <a:latin typeface="Comic Sans MS" pitchFamily="66" charset="0"/>
                        </a:rPr>
                        <a:t> plants, farmed and domesticated animals and their related wild species, through soundly managed seed banks at national, regional and international level ……….</a:t>
                      </a:r>
                      <a:r>
                        <a:rPr lang="en-US" sz="1800" baseline="0" dirty="0" smtClean="0">
                          <a:latin typeface="Comic Sans MS" pitchFamily="66" charset="0"/>
                        </a:rPr>
                        <a:t>.</a:t>
                      </a:r>
                    </a:p>
                    <a:p>
                      <a:endParaRPr lang="en-US" sz="1600" baseline="0" dirty="0" smtClean="0">
                        <a:latin typeface="Comic Sans MS" pitchFamily="66" charset="0"/>
                      </a:endParaRPr>
                    </a:p>
                    <a:p>
                      <a:endParaRPr lang="en-US" sz="1600" baseline="0" dirty="0" smtClean="0">
                        <a:latin typeface="Comic Sans MS" pitchFamily="66" charset="0"/>
                      </a:endParaRPr>
                    </a:p>
                    <a:p>
                      <a:endParaRPr lang="en-US" sz="1600" baseline="0" dirty="0" smtClean="0">
                        <a:latin typeface="Comic Sans MS" pitchFamily="66" charset="0"/>
                      </a:endParaRPr>
                    </a:p>
                    <a:p>
                      <a:endParaRPr lang="en-IN" sz="1600" dirty="0">
                        <a:latin typeface="Comic Sans MS" pitchFamily="66" charset="0"/>
                      </a:endParaRPr>
                    </a:p>
                  </a:txBody>
                  <a:tcPr>
                    <a:solidFill>
                      <a:schemeClr val="accent3">
                        <a:lumMod val="20000"/>
                        <a:lumOff val="80000"/>
                      </a:schemeClr>
                    </a:solidFill>
                  </a:tcPr>
                </a:tc>
                <a:tc>
                  <a:txBody>
                    <a:bodyPr/>
                    <a:lstStyle/>
                    <a:p>
                      <a:pPr>
                        <a:buFont typeface="Wingdings" pitchFamily="2" charset="2"/>
                        <a:buChar char="Ø"/>
                      </a:pPr>
                      <a:endParaRPr lang="en-US" sz="1600" b="1" dirty="0" smtClean="0">
                        <a:latin typeface="Comic Sans MS" pitchFamily="66" charset="0"/>
                      </a:endParaRPr>
                    </a:p>
                    <a:p>
                      <a:pPr>
                        <a:buFont typeface="Wingdings" pitchFamily="2" charset="2"/>
                        <a:buChar char="Ø"/>
                      </a:pPr>
                      <a:endParaRPr lang="en-US" sz="1800" b="1" dirty="0" smtClean="0">
                        <a:latin typeface="Comic Sans MS" pitchFamily="66" charset="0"/>
                      </a:endParaRPr>
                    </a:p>
                    <a:p>
                      <a:pPr>
                        <a:buFont typeface="Wingdings" pitchFamily="2" charset="2"/>
                        <a:buChar char="Ø"/>
                      </a:pPr>
                      <a:r>
                        <a:rPr lang="en-US" sz="1800" b="1" dirty="0" smtClean="0">
                          <a:latin typeface="Comic Sans MS" pitchFamily="66" charset="0"/>
                        </a:rPr>
                        <a:t>Support institutes</a:t>
                      </a:r>
                      <a:r>
                        <a:rPr lang="en-US" sz="1800" b="1" baseline="0" dirty="0" smtClean="0">
                          <a:latin typeface="Comic Sans MS" pitchFamily="66" charset="0"/>
                        </a:rPr>
                        <a:t> with required fund for research, setting up of seed banks and frame policy for the target</a:t>
                      </a:r>
                      <a:endParaRPr lang="en-IN" sz="1800" b="1" dirty="0">
                        <a:latin typeface="Comic Sans MS" pitchFamily="66" charset="0"/>
                      </a:endParaRPr>
                    </a:p>
                  </a:txBody>
                  <a:tcPr/>
                </a:tc>
              </a:tr>
            </a:tbl>
          </a:graphicData>
        </a:graphic>
      </p:graphicFrame>
      <p:pic>
        <p:nvPicPr>
          <p:cNvPr id="6" name="Picture 5" descr="Image result for sdg goals images"/>
          <p:cNvPicPr/>
          <p:nvPr/>
        </p:nvPicPr>
        <p:blipFill>
          <a:blip r:embed="rId2"/>
          <a:srcRect/>
          <a:stretch>
            <a:fillRect/>
          </a:stretch>
        </p:blipFill>
        <p:spPr bwMode="auto">
          <a:xfrm>
            <a:off x="714348" y="500042"/>
            <a:ext cx="2571768" cy="15716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7554" y="285728"/>
            <a:ext cx="5143536" cy="1143000"/>
          </a:xfrm>
        </p:spPr>
        <p:txBody>
          <a:bodyPr>
            <a:normAutofit/>
          </a:bodyPr>
          <a:lstStyle/>
          <a:p>
            <a:pPr algn="l"/>
            <a:r>
              <a:rPr lang="en-US" sz="1600" b="1" dirty="0" smtClean="0">
                <a:latin typeface="Comic Sans MS" pitchFamily="66" charset="0"/>
              </a:rPr>
              <a:t/>
            </a:r>
            <a:br>
              <a:rPr lang="en-US" sz="1600" b="1" dirty="0" smtClean="0">
                <a:latin typeface="Comic Sans MS" pitchFamily="66" charset="0"/>
              </a:rPr>
            </a:br>
            <a:r>
              <a:rPr lang="en-US" sz="1800" b="1" dirty="0" smtClean="0">
                <a:latin typeface="Comic Sans MS" pitchFamily="66" charset="0"/>
              </a:rPr>
              <a:t>ENSURE HEALTHY LIVES AND PROMOTE WELL-BEING FOR ALL AT ALL AGES</a:t>
            </a:r>
            <a:r>
              <a:rPr lang="en-US" sz="1600" dirty="0" smtClean="0"/>
              <a:t/>
            </a:r>
            <a:br>
              <a:rPr lang="en-US" sz="1600" dirty="0" smtClean="0"/>
            </a:br>
            <a:endParaRPr lang="en-IN" sz="1600" dirty="0"/>
          </a:p>
        </p:txBody>
      </p:sp>
      <p:graphicFrame>
        <p:nvGraphicFramePr>
          <p:cNvPr id="3" name="Table 2"/>
          <p:cNvGraphicFramePr>
            <a:graphicFrameLocks noGrp="1"/>
          </p:cNvGraphicFramePr>
          <p:nvPr/>
        </p:nvGraphicFramePr>
        <p:xfrm>
          <a:off x="714348" y="2143116"/>
          <a:ext cx="7858180" cy="4214842"/>
        </p:xfrm>
        <a:graphic>
          <a:graphicData uri="http://schemas.openxmlformats.org/drawingml/2006/table">
            <a:tbl>
              <a:tblPr firstRow="1" bandRow="1">
                <a:tableStyleId>{5C22544A-7EE6-4342-B048-85BDC9FD1C3A}</a:tableStyleId>
              </a:tblPr>
              <a:tblGrid>
                <a:gridCol w="3929090"/>
                <a:gridCol w="3929090"/>
              </a:tblGrid>
              <a:tr h="7196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omic Sans MS" pitchFamily="66" charset="0"/>
                        </a:rPr>
                        <a:t>TARGET </a:t>
                      </a:r>
                    </a:p>
                    <a:p>
                      <a:endParaRPr lang="en-IN" dirty="0">
                        <a:latin typeface="Comic Sans MS" pitchFamily="66" charset="0"/>
                      </a:endParaRPr>
                    </a:p>
                  </a:txBody>
                  <a:tcPr/>
                </a:tc>
                <a:tc>
                  <a:txBody>
                    <a:bodyPr/>
                    <a:lstStyle/>
                    <a:p>
                      <a:r>
                        <a:rPr lang="en-US" dirty="0" smtClean="0">
                          <a:latin typeface="Comic Sans MS" pitchFamily="66" charset="0"/>
                        </a:rPr>
                        <a:t>STRATEGIES</a:t>
                      </a:r>
                      <a:endParaRPr lang="en-IN" dirty="0">
                        <a:latin typeface="Comic Sans MS" pitchFamily="66" charset="0"/>
                      </a:endParaRPr>
                    </a:p>
                  </a:txBody>
                  <a:tcPr/>
                </a:tc>
              </a:tr>
              <a:tr h="3495234">
                <a:tc>
                  <a:txBody>
                    <a:bodyPr/>
                    <a:lstStyle/>
                    <a:p>
                      <a:endParaRPr lang="en-US" b="1" dirty="0" smtClean="0">
                        <a:latin typeface="Comic Sans MS" pitchFamily="66" charset="0"/>
                      </a:endParaRPr>
                    </a:p>
                    <a:p>
                      <a:r>
                        <a:rPr lang="en-US" b="1" dirty="0" smtClean="0">
                          <a:latin typeface="Comic Sans MS" pitchFamily="66" charset="0"/>
                        </a:rPr>
                        <a:t>3.9 b </a:t>
                      </a:r>
                    </a:p>
                    <a:p>
                      <a:r>
                        <a:rPr lang="en-US" b="1" dirty="0" smtClean="0">
                          <a:latin typeface="Comic Sans MS" pitchFamily="66" charset="0"/>
                        </a:rPr>
                        <a:t>Support research and development of vaccines and medicines</a:t>
                      </a:r>
                      <a:r>
                        <a:rPr lang="en-US" b="1" baseline="0" dirty="0" smtClean="0">
                          <a:latin typeface="Comic Sans MS" pitchFamily="66" charset="0"/>
                        </a:rPr>
                        <a:t> </a:t>
                      </a:r>
                      <a:r>
                        <a:rPr lang="en-US" b="1" dirty="0" smtClean="0">
                          <a:latin typeface="Comic Sans MS" pitchFamily="66" charset="0"/>
                        </a:rPr>
                        <a:t>for the communicable and non communicable diseases, </a:t>
                      </a:r>
                    </a:p>
                    <a:p>
                      <a:r>
                        <a:rPr lang="en-US" b="1" dirty="0" smtClean="0">
                          <a:latin typeface="Comic Sans MS" pitchFamily="66" charset="0"/>
                        </a:rPr>
                        <a:t>affordable essential medicines and</a:t>
                      </a:r>
                      <a:r>
                        <a:rPr lang="en-US" b="1" baseline="0" dirty="0" smtClean="0">
                          <a:latin typeface="Comic Sans MS" pitchFamily="66" charset="0"/>
                        </a:rPr>
                        <a:t> </a:t>
                      </a:r>
                      <a:r>
                        <a:rPr lang="en-US" b="1" dirty="0" smtClean="0">
                          <a:latin typeface="Comic Sans MS" pitchFamily="66" charset="0"/>
                        </a:rPr>
                        <a:t>vaccines………</a:t>
                      </a:r>
                    </a:p>
                    <a:p>
                      <a:endParaRPr lang="en-US" dirty="0" smtClean="0"/>
                    </a:p>
                    <a:p>
                      <a:endParaRPr lang="en-IN" dirty="0"/>
                    </a:p>
                  </a:txBody>
                  <a:tcP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latin typeface="Comic Sans MS" pitchFamily="66" charset="0"/>
                        </a:rPr>
                        <a:t>With required fund and administrative support for developing technologies to aid research and development of </a:t>
                      </a:r>
                      <a:r>
                        <a:rPr lang="en-US" b="1" dirty="0" smtClean="0">
                          <a:latin typeface="Comic Sans MS" pitchFamily="66" charset="0"/>
                        </a:rPr>
                        <a:t>affordable essential medicines and</a:t>
                      </a:r>
                      <a:r>
                        <a:rPr lang="en-US" b="1" baseline="0" dirty="0" smtClean="0">
                          <a:latin typeface="Comic Sans MS" pitchFamily="66" charset="0"/>
                        </a:rPr>
                        <a:t> </a:t>
                      </a:r>
                      <a:r>
                        <a:rPr lang="en-US" b="1" dirty="0" smtClean="0">
                          <a:latin typeface="Comic Sans MS" pitchFamily="66" charset="0"/>
                        </a:rPr>
                        <a:t>vaccines</a:t>
                      </a:r>
                      <a:r>
                        <a:rPr lang="en-US" b="1" baseline="0" dirty="0" smtClean="0">
                          <a:latin typeface="Comic Sans MS" pitchFamily="66" charset="0"/>
                        </a:rPr>
                        <a:t> .</a:t>
                      </a:r>
                      <a:endParaRPr lang="en-IN" b="1" dirty="0" smtClean="0">
                        <a:latin typeface="Comic Sans MS" pitchFamily="66" charset="0"/>
                      </a:endParaRPr>
                    </a:p>
                    <a:p>
                      <a:endParaRPr lang="en-IN" dirty="0"/>
                    </a:p>
                  </a:txBody>
                  <a:tcPr/>
                </a:tc>
              </a:tr>
            </a:tbl>
          </a:graphicData>
        </a:graphic>
      </p:graphicFrame>
      <p:pic>
        <p:nvPicPr>
          <p:cNvPr id="4" name="Picture 3" descr="Image result for sdg goals images"/>
          <p:cNvPicPr/>
          <p:nvPr/>
        </p:nvPicPr>
        <p:blipFill>
          <a:blip r:embed="rId2"/>
          <a:srcRect/>
          <a:stretch>
            <a:fillRect/>
          </a:stretch>
        </p:blipFill>
        <p:spPr bwMode="auto">
          <a:xfrm>
            <a:off x="714348" y="285727"/>
            <a:ext cx="2571768" cy="1714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64" y="274638"/>
            <a:ext cx="5686436" cy="1143000"/>
          </a:xfrm>
          <a:solidFill>
            <a:schemeClr val="bg1"/>
          </a:solidFill>
        </p:spPr>
        <p:txBody>
          <a:bodyPr>
            <a:normAutofit fontScale="90000"/>
          </a:bodyPr>
          <a:lstStyle/>
          <a:p>
            <a:pPr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1800" b="1" dirty="0" smtClean="0">
                <a:solidFill>
                  <a:srgbClr val="002060"/>
                </a:solidFill>
                <a:latin typeface="Comic Sans MS" pitchFamily="66" charset="0"/>
              </a:rPr>
              <a:t>ENSURE INCLUSIVE AND EQUITABLE QUALITYEDUCATION AND PROMOTE LIFELONG OPPORTUNITIES FOR ALL</a:t>
            </a:r>
            <a:r>
              <a:rPr lang="en-IN" sz="1800" dirty="0" smtClean="0">
                <a:solidFill>
                  <a:srgbClr val="002060"/>
                </a:solidFill>
                <a:latin typeface="Comic Sans MS" pitchFamily="66" charset="0"/>
              </a:rPr>
              <a:t/>
            </a:r>
            <a:br>
              <a:rPr lang="en-IN" sz="1800" dirty="0" smtClean="0">
                <a:solidFill>
                  <a:srgbClr val="002060"/>
                </a:solidFill>
                <a:latin typeface="Comic Sans MS" pitchFamily="66" charset="0"/>
              </a:rPr>
            </a:b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IN" dirty="0"/>
          </a:p>
        </p:txBody>
      </p:sp>
      <p:graphicFrame>
        <p:nvGraphicFramePr>
          <p:cNvPr id="4" name="Table 3"/>
          <p:cNvGraphicFramePr>
            <a:graphicFrameLocks noGrp="1"/>
          </p:cNvGraphicFramePr>
          <p:nvPr/>
        </p:nvGraphicFramePr>
        <p:xfrm>
          <a:off x="642910" y="1785926"/>
          <a:ext cx="8001056" cy="4572000"/>
        </p:xfrm>
        <a:graphic>
          <a:graphicData uri="http://schemas.openxmlformats.org/drawingml/2006/table">
            <a:tbl>
              <a:tblPr firstRow="1" bandRow="1">
                <a:tableStyleId>{5C22544A-7EE6-4342-B048-85BDC9FD1C3A}</a:tableStyleId>
              </a:tblPr>
              <a:tblGrid>
                <a:gridCol w="4000528"/>
                <a:gridCol w="4000528"/>
              </a:tblGrid>
              <a:tr h="610076">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TARGETS</a:t>
                      </a:r>
                      <a:endParaRPr lang="en-IN" b="1" dirty="0" smtClean="0">
                        <a:solidFill>
                          <a:schemeClr val="bg2">
                            <a:lumMod val="25000"/>
                          </a:schemeClr>
                        </a:solidFill>
                        <a:latin typeface="Comic Sans MS" pitchFamily="66" charset="0"/>
                      </a:endParaRPr>
                    </a:p>
                    <a:p>
                      <a:pPr>
                        <a:buFont typeface="Wingdings" pitchFamily="2" charset="2"/>
                        <a:buChar char="Ø"/>
                      </a:pP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3747610">
                <a:tc>
                  <a:txBody>
                    <a:bodyPr/>
                    <a:lstStyle/>
                    <a:p>
                      <a:pPr>
                        <a:buFont typeface="Wingdings" pitchFamily="2" charset="2"/>
                        <a:buNone/>
                      </a:pPr>
                      <a:endParaRPr lang="en-IN" b="1" dirty="0" smtClean="0">
                        <a:solidFill>
                          <a:schemeClr val="bg2">
                            <a:lumMod val="25000"/>
                          </a:schemeClr>
                        </a:solidFill>
                        <a:latin typeface="Comic Sans MS" pitchFamily="66" charset="0"/>
                      </a:endParaRPr>
                    </a:p>
                    <a:p>
                      <a:pPr>
                        <a:buFont typeface="Wingdings" pitchFamily="2" charset="2"/>
                        <a:buNone/>
                      </a:pPr>
                      <a:r>
                        <a:rPr lang="en-IN" b="1" dirty="0" smtClean="0">
                          <a:solidFill>
                            <a:schemeClr val="tx1"/>
                          </a:solidFill>
                          <a:latin typeface="Comic Sans MS" pitchFamily="66" charset="0"/>
                        </a:rPr>
                        <a:t>4.3: By 2030, ensure equal access for all women and men to affordable and quality technical, vocational and tertiary education,  </a:t>
                      </a:r>
                    </a:p>
                    <a:p>
                      <a:r>
                        <a:rPr lang="en-IN" b="1" dirty="0" smtClean="0">
                          <a:solidFill>
                            <a:schemeClr val="tx1"/>
                          </a:solidFill>
                          <a:latin typeface="Comic Sans MS" pitchFamily="66" charset="0"/>
                        </a:rPr>
                        <a:t>including university</a:t>
                      </a:r>
                      <a:r>
                        <a:rPr lang="en-IN" b="1" dirty="0" smtClean="0">
                          <a:solidFill>
                            <a:schemeClr val="bg2">
                              <a:lumMod val="25000"/>
                            </a:schemeClr>
                          </a:solidFill>
                          <a:latin typeface="Comic Sans MS" pitchFamily="66" charset="0"/>
                        </a:rPr>
                        <a:t>.</a:t>
                      </a:r>
                    </a:p>
                    <a:p>
                      <a:endParaRPr lang="en-IN" b="1" dirty="0" smtClean="0">
                        <a:latin typeface="Comic Sans MS" pitchFamily="66" charset="0"/>
                      </a:endParaRPr>
                    </a:p>
                    <a:p>
                      <a:pPr>
                        <a:buFont typeface="Wingdings" pitchFamily="2" charset="2"/>
                        <a:buNone/>
                      </a:pPr>
                      <a:r>
                        <a:rPr lang="en-US" b="1" dirty="0" smtClean="0">
                          <a:solidFill>
                            <a:srgbClr val="006600"/>
                          </a:solidFill>
                          <a:latin typeface="Comic Sans MS" pitchFamily="66" charset="0"/>
                        </a:rPr>
                        <a:t>4.4: By 2030, increase by x% the number of youth and adults who have relevant skills, including technical and vocational skills, for employment, decent jobs and entrepreneurship.</a:t>
                      </a:r>
                    </a:p>
                    <a:p>
                      <a:pPr>
                        <a:buFont typeface="Wingdings" pitchFamily="2" charset="2"/>
                        <a:buChar char="Ø"/>
                      </a:pPr>
                      <a:endParaRPr lang="en-US" b="1" dirty="0" smtClean="0">
                        <a:solidFill>
                          <a:srgbClr val="00B050"/>
                        </a:solidFill>
                        <a:latin typeface="Comic Sans MS" pitchFamily="66" charset="0"/>
                      </a:endParaRPr>
                    </a:p>
                  </a:txBody>
                  <a:tcPr>
                    <a:solidFill>
                      <a:schemeClr val="accent3">
                        <a:lumMod val="20000"/>
                        <a:lumOff val="80000"/>
                      </a:schemeClr>
                    </a:solidFill>
                  </a:tcPr>
                </a:tc>
                <a:tc>
                  <a:txBody>
                    <a:bodyPr/>
                    <a:lstStyle/>
                    <a:p>
                      <a:endParaRPr lang="en-US" dirty="0" smtClean="0"/>
                    </a:p>
                    <a:p>
                      <a:pPr>
                        <a:buFont typeface="Wingdings" pitchFamily="2" charset="2"/>
                        <a:buChar char="Ø"/>
                      </a:pPr>
                      <a:r>
                        <a:rPr kumimoji="0" lang="en-US" sz="1800" b="1" kern="1200" baseline="0" dirty="0" smtClean="0">
                          <a:solidFill>
                            <a:schemeClr val="dk1"/>
                          </a:solidFill>
                          <a:latin typeface="Comic Sans MS" pitchFamily="66" charset="0"/>
                          <a:ea typeface="+mn-ea"/>
                          <a:cs typeface="+mn-cs"/>
                        </a:rPr>
                        <a:t>P</a:t>
                      </a:r>
                      <a:r>
                        <a:rPr kumimoji="0" lang="en-US" sz="1800" b="1" kern="1200" dirty="0" smtClean="0">
                          <a:solidFill>
                            <a:schemeClr val="dk1"/>
                          </a:solidFill>
                          <a:latin typeface="Comic Sans MS" pitchFamily="66" charset="0"/>
                          <a:ea typeface="+mn-ea"/>
                          <a:cs typeface="+mn-cs"/>
                        </a:rPr>
                        <a:t>olicy change in the institutes.</a:t>
                      </a:r>
                    </a:p>
                    <a:p>
                      <a:pPr>
                        <a:buFont typeface="Wingdings" pitchFamily="2" charset="2"/>
                        <a:buNone/>
                      </a:pPr>
                      <a:endParaRPr kumimoji="0" lang="en-US" sz="1800" b="1" kern="1200" dirty="0" smtClean="0">
                        <a:solidFill>
                          <a:schemeClr val="dk1"/>
                        </a:solidFill>
                        <a:latin typeface="Comic Sans MS" pitchFamily="66" charset="0"/>
                        <a:ea typeface="+mn-ea"/>
                        <a:cs typeface="+mn-cs"/>
                      </a:endParaRPr>
                    </a:p>
                    <a:p>
                      <a:pPr>
                        <a:buFont typeface="Wingdings" pitchFamily="2" charset="2"/>
                        <a:buNone/>
                      </a:pPr>
                      <a:endParaRPr kumimoji="0" lang="en-US" sz="1800" b="1" kern="1200" dirty="0" smtClean="0">
                        <a:solidFill>
                          <a:schemeClr val="dk1"/>
                        </a:solidFill>
                        <a:latin typeface="Comic Sans MS" pitchFamily="66" charset="0"/>
                        <a:ea typeface="+mn-ea"/>
                        <a:cs typeface="+mn-cs"/>
                      </a:endParaRPr>
                    </a:p>
                    <a:p>
                      <a:pPr>
                        <a:buFont typeface="Wingdings" pitchFamily="2" charset="2"/>
                        <a:buNone/>
                      </a:pPr>
                      <a:endParaRPr kumimoji="0" lang="en-US" sz="1800" b="1" kern="1200" dirty="0" smtClean="0">
                        <a:solidFill>
                          <a:schemeClr val="dk1"/>
                        </a:solidFill>
                        <a:latin typeface="Comic Sans MS" pitchFamily="66" charset="0"/>
                        <a:ea typeface="+mn-ea"/>
                        <a:cs typeface="+mn-cs"/>
                      </a:endParaRPr>
                    </a:p>
                    <a:p>
                      <a:pPr>
                        <a:buFont typeface="Wingdings" pitchFamily="2" charset="2"/>
                        <a:buNone/>
                      </a:pPr>
                      <a:endParaRPr kumimoji="0" lang="en-US" sz="1800" b="1" kern="1200" dirty="0" smtClean="0">
                        <a:solidFill>
                          <a:schemeClr val="dk1"/>
                        </a:solidFill>
                        <a:latin typeface="Comic Sans MS" pitchFamily="66" charset="0"/>
                        <a:ea typeface="+mn-ea"/>
                        <a:cs typeface="+mn-cs"/>
                      </a:endParaRPr>
                    </a:p>
                    <a:p>
                      <a:pPr>
                        <a:buFont typeface="Wingdings" pitchFamily="2" charset="2"/>
                        <a:buNone/>
                      </a:pPr>
                      <a:endParaRPr kumimoji="0" lang="en-IN" sz="1800" b="1" kern="1200" dirty="0" smtClean="0">
                        <a:solidFill>
                          <a:schemeClr val="dk1"/>
                        </a:solidFill>
                        <a:latin typeface="Comic Sans MS" pitchFamily="66" charset="0"/>
                        <a:ea typeface="+mn-ea"/>
                        <a:cs typeface="+mn-cs"/>
                      </a:endParaRPr>
                    </a:p>
                    <a:p>
                      <a:pPr>
                        <a:buFont typeface="Wingdings" pitchFamily="2" charset="2"/>
                        <a:buChar char="Ø"/>
                      </a:pPr>
                      <a:r>
                        <a:rPr kumimoji="0" lang="en-IN" sz="1800" b="1" kern="1200" dirty="0" smtClean="0">
                          <a:solidFill>
                            <a:srgbClr val="006600"/>
                          </a:solidFill>
                          <a:latin typeface="Comic Sans MS" pitchFamily="66" charset="0"/>
                          <a:ea typeface="+mn-ea"/>
                          <a:cs typeface="+mn-cs"/>
                        </a:rPr>
                        <a:t> assessment on</a:t>
                      </a:r>
                      <a:r>
                        <a:rPr kumimoji="0" lang="en-IN" sz="1800" b="1" kern="1200" baseline="0" dirty="0" smtClean="0">
                          <a:solidFill>
                            <a:srgbClr val="006600"/>
                          </a:solidFill>
                          <a:latin typeface="Comic Sans MS" pitchFamily="66" charset="0"/>
                          <a:ea typeface="+mn-ea"/>
                          <a:cs typeface="+mn-cs"/>
                        </a:rPr>
                        <a:t> industry needs in different sectors and planning of relevant  training </a:t>
                      </a:r>
                      <a:r>
                        <a:rPr lang="en-US" b="1" dirty="0" smtClean="0">
                          <a:solidFill>
                            <a:srgbClr val="006600"/>
                          </a:solidFill>
                          <a:latin typeface="Comic Sans MS" pitchFamily="66" charset="0"/>
                        </a:rPr>
                        <a:t>youth and adults</a:t>
                      </a:r>
                      <a:r>
                        <a:rPr lang="en-US" b="1" baseline="0" dirty="0" smtClean="0">
                          <a:solidFill>
                            <a:srgbClr val="006600"/>
                          </a:solidFill>
                          <a:latin typeface="Comic Sans MS" pitchFamily="66" charset="0"/>
                        </a:rPr>
                        <a:t> accordingly. </a:t>
                      </a:r>
                      <a:r>
                        <a:rPr lang="en-US" b="1" dirty="0" smtClean="0">
                          <a:solidFill>
                            <a:srgbClr val="006600"/>
                          </a:solidFill>
                          <a:latin typeface="Comic Sans MS" pitchFamily="66" charset="0"/>
                        </a:rPr>
                        <a:t> </a:t>
                      </a:r>
                    </a:p>
                  </a:txBody>
                  <a:tcPr>
                    <a:solidFill>
                      <a:schemeClr val="accent1">
                        <a:lumMod val="20000"/>
                        <a:lumOff val="80000"/>
                      </a:schemeClr>
                    </a:solidFill>
                  </a:tcPr>
                </a:tc>
              </a:tr>
            </a:tbl>
          </a:graphicData>
        </a:graphic>
      </p:graphicFrame>
      <p:pic>
        <p:nvPicPr>
          <p:cNvPr id="5" name="Picture 4" descr="Image result for sdg goal 4 images"/>
          <p:cNvPicPr/>
          <p:nvPr/>
        </p:nvPicPr>
        <p:blipFill>
          <a:blip r:embed="rId3"/>
          <a:srcRect/>
          <a:stretch>
            <a:fillRect/>
          </a:stretch>
        </p:blipFill>
        <p:spPr bwMode="auto">
          <a:xfrm>
            <a:off x="642910" y="285728"/>
            <a:ext cx="2305047" cy="1428760"/>
          </a:xfrm>
          <a:prstGeom prst="rect">
            <a:avLst/>
          </a:prstGeom>
          <a:noFill/>
          <a:ln w="9525">
            <a:noFill/>
            <a:miter lim="800000"/>
            <a:headEnd/>
            <a:tailEnd/>
          </a:ln>
        </p:spPr>
      </p:pic>
      <p:sp>
        <p:nvSpPr>
          <p:cNvPr id="6" name="TextBox 5"/>
          <p:cNvSpPr txBox="1"/>
          <p:nvPr/>
        </p:nvSpPr>
        <p:spPr>
          <a:xfrm>
            <a:off x="6929454" y="6488668"/>
            <a:ext cx="1214445" cy="369332"/>
          </a:xfrm>
          <a:prstGeom prst="rect">
            <a:avLst/>
          </a:prstGeom>
          <a:noFill/>
        </p:spPr>
        <p:txBody>
          <a:bodyPr wrap="square" rtlCol="0">
            <a:spAutoFit/>
          </a:bodyPr>
          <a:lstStyle/>
          <a:p>
            <a:r>
              <a:rPr lang="en-US" dirty="0" smtClean="0"/>
              <a:t>CONTD.</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6" y="262912"/>
          <a:ext cx="8215338" cy="5852160"/>
        </p:xfrm>
        <a:graphic>
          <a:graphicData uri="http://schemas.openxmlformats.org/drawingml/2006/table">
            <a:tbl>
              <a:tblPr firstRow="1" bandRow="1">
                <a:tableStyleId>{5C22544A-7EE6-4342-B048-85BDC9FD1C3A}</a:tableStyleId>
              </a:tblPr>
              <a:tblGrid>
                <a:gridCol w="4143372"/>
                <a:gridCol w="4071966"/>
              </a:tblGrid>
              <a:tr h="5615030">
                <a:tc>
                  <a:txBody>
                    <a:bodyPr/>
                    <a:lstStyle/>
                    <a:p>
                      <a:pPr>
                        <a:buFont typeface="Wingdings" pitchFamily="2" charset="2"/>
                        <a:buChar char="Ø"/>
                      </a:pPr>
                      <a:endParaRPr lang="en-US" b="1" dirty="0" smtClean="0">
                        <a:solidFill>
                          <a:srgbClr val="00B050"/>
                        </a:solidFill>
                        <a:latin typeface="Comic Sans MS" pitchFamily="66" charset="0"/>
                      </a:endParaRPr>
                    </a:p>
                    <a:p>
                      <a:pPr>
                        <a:buFont typeface="Wingdings" pitchFamily="2" charset="2"/>
                        <a:buChar char="Ø"/>
                      </a:pPr>
                      <a:r>
                        <a:rPr lang="en-US" b="1" dirty="0" smtClean="0">
                          <a:solidFill>
                            <a:srgbClr val="C00000"/>
                          </a:solidFill>
                          <a:latin typeface="Comic Sans MS" pitchFamily="66" charset="0"/>
                        </a:rPr>
                        <a:t>4.5: By 2030, eliminate gender disparities in education and ensure equal access to all levels of education and vocational training for the vulnerable, including persons with disabilities, indigenous peoples, and children in vulnerable situations.</a:t>
                      </a:r>
                    </a:p>
                    <a:p>
                      <a:endParaRPr lang="en-US" b="1" dirty="0" smtClean="0">
                        <a:solidFill>
                          <a:srgbClr val="FF0000"/>
                        </a:solidFill>
                        <a:latin typeface="Comic Sans MS" pitchFamily="66" charset="0"/>
                      </a:endParaRPr>
                    </a:p>
                    <a:p>
                      <a:pPr>
                        <a:buFont typeface="Wingdings" pitchFamily="2" charset="2"/>
                        <a:buChar char="Ø"/>
                      </a:pPr>
                      <a:r>
                        <a:rPr lang="en-US" b="1" dirty="0" smtClean="0">
                          <a:solidFill>
                            <a:schemeClr val="accent5">
                              <a:lumMod val="75000"/>
                            </a:schemeClr>
                          </a:solidFill>
                          <a:latin typeface="Comic Sans MS" pitchFamily="66" charset="0"/>
                        </a:rPr>
                        <a:t>4.7: By 2030, ensure all learners acquire knowledge and skills needed to promote sustainable development.</a:t>
                      </a:r>
                    </a:p>
                    <a:p>
                      <a:pPr>
                        <a:buFont typeface="Wingdings" pitchFamily="2" charset="2"/>
                        <a:buChar char="Ø"/>
                      </a:pPr>
                      <a:r>
                        <a:rPr lang="en-US" b="1" dirty="0" smtClean="0">
                          <a:solidFill>
                            <a:schemeClr val="accent5">
                              <a:lumMod val="75000"/>
                            </a:schemeClr>
                          </a:solidFill>
                          <a:latin typeface="Comic Sans MS" pitchFamily="66" charset="0"/>
                        </a:rPr>
                        <a:t>4.a: Build and up grade education facilities that are child, disability, gender sensitive</a:t>
                      </a:r>
                    </a:p>
                    <a:p>
                      <a:pPr>
                        <a:buFont typeface="Wingdings" pitchFamily="2" charset="2"/>
                        <a:buChar char="Ø"/>
                      </a:pPr>
                      <a:r>
                        <a:rPr lang="en-US" b="1" dirty="0" smtClean="0">
                          <a:solidFill>
                            <a:schemeClr val="accent5">
                              <a:lumMod val="75000"/>
                            </a:schemeClr>
                          </a:solidFill>
                          <a:latin typeface="Comic Sans MS" pitchFamily="66" charset="0"/>
                        </a:rPr>
                        <a:t>4.b: By 2030, expand by x% globally the number of scholarships</a:t>
                      </a:r>
                    </a:p>
                    <a:p>
                      <a:pPr>
                        <a:buFont typeface="Wingdings" pitchFamily="2" charset="2"/>
                        <a:buChar char="Ø"/>
                      </a:pPr>
                      <a:r>
                        <a:rPr lang="en-US" b="1" dirty="0" smtClean="0">
                          <a:solidFill>
                            <a:schemeClr val="accent5">
                              <a:lumMod val="75000"/>
                            </a:schemeClr>
                          </a:solidFill>
                          <a:latin typeface="Comic Sans MS" pitchFamily="66" charset="0"/>
                        </a:rPr>
                        <a:t>4.c: By 2030 increase x% supply of qualified teachers</a:t>
                      </a:r>
                    </a:p>
                  </a:txBody>
                  <a:tcP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IN" sz="1800" b="1" kern="1200" dirty="0" smtClean="0">
                        <a:solidFill>
                          <a:schemeClr val="dk1"/>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IN" sz="1800" b="1" kern="1200" dirty="0" smtClean="0">
                          <a:solidFill>
                            <a:srgbClr val="C00000"/>
                          </a:solidFill>
                          <a:latin typeface="Comic Sans MS" pitchFamily="66" charset="0"/>
                          <a:ea typeface="+mn-ea"/>
                          <a:cs typeface="+mn-cs"/>
                        </a:rPr>
                        <a:t>Provide more</a:t>
                      </a:r>
                      <a:r>
                        <a:rPr kumimoji="0" lang="en-IN" sz="1800" b="1" kern="1200" baseline="0" dirty="0" smtClean="0">
                          <a:solidFill>
                            <a:srgbClr val="C00000"/>
                          </a:solidFill>
                          <a:latin typeface="Comic Sans MS" pitchFamily="66" charset="0"/>
                          <a:ea typeface="+mn-ea"/>
                          <a:cs typeface="+mn-cs"/>
                        </a:rPr>
                        <a:t> </a:t>
                      </a:r>
                      <a:r>
                        <a:rPr kumimoji="0" lang="en-IN" sz="1800" b="1" kern="1200" dirty="0" smtClean="0">
                          <a:solidFill>
                            <a:srgbClr val="C00000"/>
                          </a:solidFill>
                          <a:latin typeface="Comic Sans MS" pitchFamily="66" charset="0"/>
                          <a:ea typeface="+mn-ea"/>
                          <a:cs typeface="+mn-cs"/>
                        </a:rPr>
                        <a:t>opportunity for women, special-needs students, </a:t>
                      </a:r>
                      <a:r>
                        <a:rPr lang="en-US" b="1" dirty="0" smtClean="0">
                          <a:solidFill>
                            <a:srgbClr val="C00000"/>
                          </a:solidFill>
                          <a:latin typeface="Comic Sans MS" pitchFamily="66" charset="0"/>
                        </a:rPr>
                        <a:t>indigenous peoples</a:t>
                      </a:r>
                      <a:r>
                        <a:rPr lang="en-US" b="1" baseline="0" dirty="0" smtClean="0">
                          <a:solidFill>
                            <a:srgbClr val="C00000"/>
                          </a:solidFill>
                          <a:latin typeface="Comic Sans MS" pitchFamily="66" charset="0"/>
                        </a:rPr>
                        <a:t> </a:t>
                      </a:r>
                      <a:r>
                        <a:rPr kumimoji="0" lang="en-IN" sz="1800" b="1" kern="1200" dirty="0" smtClean="0">
                          <a:solidFill>
                            <a:srgbClr val="C00000"/>
                          </a:solidFill>
                          <a:latin typeface="Comic Sans MS" pitchFamily="66" charset="0"/>
                          <a:ea typeface="+mn-ea"/>
                          <a:cs typeface="+mn-cs"/>
                        </a:rPr>
                        <a:t>to learn technical skills in suitable areas through special training facilities.</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IN" sz="1800" b="1" kern="1200" dirty="0" smtClean="0">
                        <a:solidFill>
                          <a:schemeClr val="tx2">
                            <a:lumMod val="75000"/>
                          </a:schemeClr>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IN" sz="1800" b="1" kern="1200" dirty="0" smtClean="0">
                        <a:solidFill>
                          <a:schemeClr val="tx2">
                            <a:lumMod val="75000"/>
                          </a:schemeClr>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0" lang="en-US" sz="1800" b="1" kern="1200" dirty="0" smtClean="0">
                        <a:solidFill>
                          <a:schemeClr val="tx2">
                            <a:lumMod val="75000"/>
                          </a:schemeClr>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0" lang="en-US" sz="1800" b="1" kern="1200" dirty="0" smtClean="0">
                        <a:solidFill>
                          <a:schemeClr val="tx2">
                            <a:lumMod val="75000"/>
                          </a:schemeClr>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IN" sz="1800" b="1" kern="1200" dirty="0" smtClean="0">
                          <a:solidFill>
                            <a:schemeClr val="tx2">
                              <a:lumMod val="75000"/>
                            </a:schemeClr>
                          </a:solidFill>
                          <a:latin typeface="Comic Sans MS" pitchFamily="66" charset="0"/>
                          <a:ea typeface="+mn-ea"/>
                          <a:cs typeface="+mn-cs"/>
                        </a:rPr>
                        <a:t>Design curriculum needed to promote sustainable development</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0" lang="en-US" sz="1800" b="1" kern="1200" dirty="0" smtClean="0">
                        <a:solidFill>
                          <a:schemeClr val="tx2">
                            <a:lumMod val="75000"/>
                          </a:schemeClr>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1800" b="1" kern="1200" dirty="0" smtClean="0">
                          <a:solidFill>
                            <a:schemeClr val="tx2">
                              <a:lumMod val="75000"/>
                            </a:schemeClr>
                          </a:solidFill>
                          <a:latin typeface="Comic Sans MS" pitchFamily="66" charset="0"/>
                          <a:ea typeface="+mn-ea"/>
                          <a:cs typeface="+mn-cs"/>
                        </a:rPr>
                        <a:t>Up</a:t>
                      </a:r>
                      <a:r>
                        <a:rPr kumimoji="0" lang="en-US" sz="1800" b="1" kern="1200" baseline="0" dirty="0" smtClean="0">
                          <a:solidFill>
                            <a:schemeClr val="tx2">
                              <a:lumMod val="75000"/>
                            </a:schemeClr>
                          </a:solidFill>
                          <a:latin typeface="Comic Sans MS" pitchFamily="66" charset="0"/>
                          <a:ea typeface="+mn-ea"/>
                          <a:cs typeface="+mn-cs"/>
                        </a:rPr>
                        <a:t> grade the existing and build future education facilities that are disability and gender sensitive</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0" lang="en-IN" sz="1800" b="1" kern="1200" dirty="0" smtClean="0">
                        <a:solidFill>
                          <a:schemeClr val="tx2">
                            <a:lumMod val="75000"/>
                          </a:schemeClr>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1800" b="1" kern="1200" baseline="0" dirty="0" smtClean="0">
                          <a:solidFill>
                            <a:schemeClr val="tx2">
                              <a:lumMod val="75000"/>
                            </a:schemeClr>
                          </a:solidFill>
                          <a:latin typeface="Comic Sans MS" pitchFamily="66" charset="0"/>
                          <a:ea typeface="+mn-ea"/>
                          <a:cs typeface="+mn-cs"/>
                        </a:rPr>
                        <a:t>Sponsorship/scholarship by corporate bodies/individuals</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endParaRPr kumimoji="0" lang="en-US" sz="1800" b="1" kern="1200" baseline="0" dirty="0" smtClean="0">
                        <a:solidFill>
                          <a:schemeClr val="tx2">
                            <a:lumMod val="75000"/>
                          </a:schemeClr>
                        </a:solidFill>
                        <a:latin typeface="Comic Sans MS"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IN" sz="1800" b="1" kern="1200" dirty="0" smtClean="0">
                        <a:solidFill>
                          <a:schemeClr val="tx2">
                            <a:lumMod val="75000"/>
                          </a:schemeClr>
                        </a:solidFill>
                        <a:latin typeface="Comic Sans MS" pitchFamily="66" charset="0"/>
                        <a:ea typeface="+mn-ea"/>
                        <a:cs typeface="+mn-cs"/>
                      </a:endParaRPr>
                    </a:p>
                  </a:txBody>
                  <a:tcPr>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4678" y="274638"/>
            <a:ext cx="5472122" cy="1143000"/>
          </a:xfrm>
          <a:solidFill>
            <a:schemeClr val="bg1"/>
          </a:solidFill>
        </p:spPr>
        <p:txBody>
          <a:bodyPr>
            <a:normAutofit fontScale="90000"/>
          </a:bodyPr>
          <a:lstStyle/>
          <a:p>
            <a:pPr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2000" b="1" dirty="0" smtClean="0">
                <a:latin typeface="Comic Sans MS" pitchFamily="66" charset="0"/>
              </a:rPr>
              <a:t>ACHIVE GENDER EQUALITY AND EMPOWER ALL WOMEN AND GIRLS </a:t>
            </a:r>
            <a:r>
              <a:rPr lang="en-IN" sz="1800" dirty="0" smtClean="0">
                <a:solidFill>
                  <a:srgbClr val="002060"/>
                </a:solidFill>
                <a:latin typeface="Comic Sans MS" pitchFamily="66" charset="0"/>
              </a:rPr>
              <a:t/>
            </a:r>
            <a:br>
              <a:rPr lang="en-IN" sz="1800" dirty="0" smtClean="0">
                <a:solidFill>
                  <a:srgbClr val="002060"/>
                </a:solidFill>
                <a:latin typeface="Comic Sans MS" pitchFamily="66" charset="0"/>
              </a:rPr>
            </a:b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IN" dirty="0"/>
          </a:p>
        </p:txBody>
      </p:sp>
      <p:graphicFrame>
        <p:nvGraphicFramePr>
          <p:cNvPr id="4" name="Table 3"/>
          <p:cNvGraphicFramePr>
            <a:graphicFrameLocks noGrp="1"/>
          </p:cNvGraphicFramePr>
          <p:nvPr/>
        </p:nvGraphicFramePr>
        <p:xfrm>
          <a:off x="357158" y="2147248"/>
          <a:ext cx="8358246" cy="3714950"/>
        </p:xfrm>
        <a:graphic>
          <a:graphicData uri="http://schemas.openxmlformats.org/drawingml/2006/table">
            <a:tbl>
              <a:tblPr firstRow="1" bandRow="1">
                <a:tableStyleId>{5C22544A-7EE6-4342-B048-85BDC9FD1C3A}</a:tableStyleId>
              </a:tblPr>
              <a:tblGrid>
                <a:gridCol w="4179123"/>
                <a:gridCol w="4179123"/>
              </a:tblGrid>
              <a:tr h="572774">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b="1" dirty="0" smtClean="0">
                          <a:solidFill>
                            <a:schemeClr val="bg2">
                              <a:lumMod val="25000"/>
                            </a:schemeClr>
                          </a:solidFill>
                          <a:latin typeface="Comic Sans MS" pitchFamily="66" charset="0"/>
                        </a:rPr>
                        <a:t>TARGET</a:t>
                      </a:r>
                      <a:endParaRPr lang="en-US"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2">
                              <a:lumMod val="25000"/>
                            </a:schemeClr>
                          </a:solidFill>
                          <a:latin typeface="Comic Sans MS" pitchFamily="66" charset="0"/>
                        </a:rPr>
                        <a:t>STRATEGIES</a:t>
                      </a:r>
                      <a:endParaRPr lang="en-IN" dirty="0" smtClean="0">
                        <a:solidFill>
                          <a:schemeClr val="bg2">
                            <a:lumMod val="25000"/>
                          </a:schemeClr>
                        </a:solidFill>
                        <a:latin typeface="Comic Sans MS" pitchFamily="66" charset="0"/>
                      </a:endParaRPr>
                    </a:p>
                    <a:p>
                      <a:endParaRPr lang="en-IN" dirty="0">
                        <a:solidFill>
                          <a:schemeClr val="bg2">
                            <a:lumMod val="25000"/>
                          </a:schemeClr>
                        </a:solidFill>
                        <a:latin typeface="Comic Sans MS" pitchFamily="66" charset="0"/>
                      </a:endParaRPr>
                    </a:p>
                  </a:txBody>
                  <a:tcPr>
                    <a:solidFill>
                      <a:schemeClr val="accent1"/>
                    </a:solidFill>
                  </a:tcPr>
                </a:tc>
              </a:tr>
              <a:tr h="3074870">
                <a:tc>
                  <a:txBody>
                    <a:bodyPr/>
                    <a:lstStyle/>
                    <a:p>
                      <a:pPr>
                        <a:buFont typeface="Wingdings" pitchFamily="2" charset="2"/>
                        <a:buNone/>
                      </a:pPr>
                      <a:endParaRPr lang="en-IN" b="1" dirty="0" smtClean="0">
                        <a:solidFill>
                          <a:schemeClr val="bg2">
                            <a:lumMod val="25000"/>
                          </a:schemeClr>
                        </a:solidFill>
                        <a:latin typeface="Comic Sans MS" pitchFamily="66" charset="0"/>
                      </a:endParaRPr>
                    </a:p>
                    <a:p>
                      <a:pPr>
                        <a:buNone/>
                      </a:pPr>
                      <a:r>
                        <a:rPr lang="en-US" b="1" dirty="0" smtClean="0">
                          <a:latin typeface="Comic Sans MS" pitchFamily="66" charset="0"/>
                        </a:rPr>
                        <a:t>5b: </a:t>
                      </a:r>
                    </a:p>
                    <a:p>
                      <a:pPr>
                        <a:buNone/>
                      </a:pPr>
                      <a:r>
                        <a:rPr lang="en-US" b="1" dirty="0" smtClean="0">
                          <a:latin typeface="Comic Sans MS" pitchFamily="66" charset="0"/>
                        </a:rPr>
                        <a:t>Enhance the use of enabling technologies, in particular ICT, to promote women empowerment</a:t>
                      </a:r>
                    </a:p>
                    <a:p>
                      <a:pPr>
                        <a:buFont typeface="Wingdings" pitchFamily="2" charset="2"/>
                        <a:buNone/>
                      </a:pPr>
                      <a:endParaRPr lang="en-US" b="1" dirty="0" smtClean="0">
                        <a:solidFill>
                          <a:srgbClr val="00B050"/>
                        </a:solidFill>
                        <a:latin typeface="Comic Sans MS" pitchFamily="66" charset="0"/>
                      </a:endParaRPr>
                    </a:p>
                  </a:txBody>
                  <a:tcPr>
                    <a:solidFill>
                      <a:schemeClr val="accent3">
                        <a:lumMod val="20000"/>
                        <a:lumOff val="80000"/>
                      </a:schemeClr>
                    </a:solidFill>
                  </a:tcPr>
                </a:tc>
                <a:tc>
                  <a:txBody>
                    <a:bodyPr/>
                    <a:lstStyle/>
                    <a:p>
                      <a:endParaRPr lang="en-US" b="1" dirty="0" smtClean="0">
                        <a:latin typeface="Comic Sans MS" pitchFamily="66" charset="0"/>
                      </a:endParaRPr>
                    </a:p>
                    <a:p>
                      <a:endParaRPr lang="en-US" b="1" dirty="0" smtClean="0">
                        <a:latin typeface="Comic Sans MS" pitchFamily="66" charset="0"/>
                      </a:endParaRPr>
                    </a:p>
                    <a:p>
                      <a:r>
                        <a:rPr lang="en-US" b="1" dirty="0" smtClean="0">
                          <a:latin typeface="Comic Sans MS" pitchFamily="66" charset="0"/>
                        </a:rPr>
                        <a:t>Incentives to women through reservation</a:t>
                      </a:r>
                      <a:r>
                        <a:rPr lang="en-US" b="1" baseline="0" dirty="0" smtClean="0">
                          <a:latin typeface="Comic Sans MS" pitchFamily="66" charset="0"/>
                        </a:rPr>
                        <a:t> of seats, scholarships etc. to attract women towards ICT studies </a:t>
                      </a:r>
                      <a:endParaRPr lang="en-US" b="1" dirty="0" smtClean="0">
                        <a:latin typeface="Comic Sans MS" pitchFamily="66" charset="0"/>
                      </a:endParaRPr>
                    </a:p>
                  </a:txBody>
                  <a:tcPr>
                    <a:solidFill>
                      <a:schemeClr val="accent1">
                        <a:lumMod val="20000"/>
                        <a:lumOff val="80000"/>
                      </a:schemeClr>
                    </a:solidFill>
                  </a:tcPr>
                </a:tc>
              </a:tr>
            </a:tbl>
          </a:graphicData>
        </a:graphic>
      </p:graphicFrame>
      <p:pic>
        <p:nvPicPr>
          <p:cNvPr id="6" name="Picture 5" descr="Image result for sdg goal 5 images"/>
          <p:cNvPicPr/>
          <p:nvPr/>
        </p:nvPicPr>
        <p:blipFill>
          <a:blip r:embed="rId2"/>
          <a:srcRect/>
          <a:stretch>
            <a:fillRect/>
          </a:stretch>
        </p:blipFill>
        <p:spPr bwMode="auto">
          <a:xfrm>
            <a:off x="357158" y="214291"/>
            <a:ext cx="2786082" cy="16430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7554" y="274638"/>
            <a:ext cx="5329246" cy="1143000"/>
          </a:xfrm>
          <a:solidFill>
            <a:schemeClr val="bg1"/>
          </a:solidFill>
        </p:spPr>
        <p:txBody>
          <a:bodyPr>
            <a:normAutofit fontScale="90000"/>
          </a:bodyPr>
          <a:lstStyle/>
          <a:p>
            <a:pPr algn="l"/>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r>
              <a:rPr lang="en-US" sz="1800" b="1" dirty="0" smtClean="0">
                <a:latin typeface="Comic Sans MS" pitchFamily="66" charset="0"/>
              </a:rPr>
              <a:t>ENSURE AVAILABILITY AND SUSTAINABLE MANAGEMENT OF  </a:t>
            </a:r>
            <a:br>
              <a:rPr lang="en-US" sz="1800" b="1" dirty="0" smtClean="0">
                <a:latin typeface="Comic Sans MS" pitchFamily="66" charset="0"/>
              </a:rPr>
            </a:br>
            <a:r>
              <a:rPr lang="en-US" sz="1800" b="1" dirty="0" smtClean="0">
                <a:latin typeface="Comic Sans MS" pitchFamily="66" charset="0"/>
              </a:rPr>
              <a:t>WATER AND SANITATION FOR ALL</a:t>
            </a:r>
            <a:r>
              <a:rPr lang="en-US" sz="3200" dirty="0" smtClean="0"/>
              <a:t/>
            </a:r>
            <a:br>
              <a:rPr lang="en-US" sz="3200" dirty="0" smtClean="0"/>
            </a:br>
            <a:r>
              <a:rPr lang="en-US" sz="36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omic Sans MS" pitchFamily="66" charset="0"/>
              </a:rPr>
              <a:t>  </a:t>
            </a:r>
            <a: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en-US" sz="4000"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en-IN" dirty="0"/>
          </a:p>
        </p:txBody>
      </p:sp>
      <p:graphicFrame>
        <p:nvGraphicFramePr>
          <p:cNvPr id="4" name="Table 3"/>
          <p:cNvGraphicFramePr>
            <a:graphicFrameLocks noGrp="1"/>
          </p:cNvGraphicFramePr>
          <p:nvPr/>
        </p:nvGraphicFramePr>
        <p:xfrm>
          <a:off x="357158" y="2214554"/>
          <a:ext cx="8358246" cy="4143404"/>
        </p:xfrm>
        <a:graphic>
          <a:graphicData uri="http://schemas.openxmlformats.org/drawingml/2006/table">
            <a:tbl>
              <a:tblPr firstRow="1" bandRow="1">
                <a:tableStyleId>{5C22544A-7EE6-4342-B048-85BDC9FD1C3A}</a:tableStyleId>
              </a:tblPr>
              <a:tblGrid>
                <a:gridCol w="4179123"/>
                <a:gridCol w="4179123"/>
              </a:tblGrid>
              <a:tr h="627881">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600" b="1" dirty="0" smtClean="0">
                          <a:solidFill>
                            <a:schemeClr val="bg2">
                              <a:lumMod val="25000"/>
                            </a:schemeClr>
                          </a:solidFill>
                          <a:latin typeface="Comic Sans MS" pitchFamily="66" charset="0"/>
                        </a:rPr>
                        <a:t>TARGET</a:t>
                      </a:r>
                      <a:endParaRPr lang="en-IN" sz="1600" b="1" dirty="0" smtClean="0">
                        <a:solidFill>
                          <a:schemeClr val="bg2">
                            <a:lumMod val="25000"/>
                          </a:schemeClr>
                        </a:solidFill>
                        <a:latin typeface="Comic Sans MS" pitchFamily="66" charset="0"/>
                      </a:endParaRPr>
                    </a:p>
                    <a:p>
                      <a:pPr>
                        <a:buFont typeface="Wingdings" pitchFamily="2" charset="2"/>
                        <a:buChar char="Ø"/>
                      </a:pPr>
                      <a:endParaRPr lang="en-US" sz="1600" b="1" dirty="0" smtClean="0">
                        <a:solidFill>
                          <a:srgbClr val="00B050"/>
                        </a:solidFill>
                        <a:latin typeface="Comic Sans MS" pitchFamily="66" charset="0"/>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2">
                              <a:lumMod val="25000"/>
                            </a:schemeClr>
                          </a:solidFill>
                          <a:latin typeface="Comic Sans MS" pitchFamily="66" charset="0"/>
                        </a:rPr>
                        <a:t>STRATEGIES</a:t>
                      </a:r>
                      <a:endParaRPr lang="en-IN" sz="1600" dirty="0" smtClean="0">
                        <a:solidFill>
                          <a:schemeClr val="bg2">
                            <a:lumMod val="25000"/>
                          </a:schemeClr>
                        </a:solidFill>
                        <a:latin typeface="Comic Sans MS" pitchFamily="66" charset="0"/>
                      </a:endParaRPr>
                    </a:p>
                    <a:p>
                      <a:endParaRPr lang="en-IN" sz="1600" dirty="0">
                        <a:solidFill>
                          <a:schemeClr val="bg2">
                            <a:lumMod val="25000"/>
                          </a:schemeClr>
                        </a:solidFill>
                        <a:latin typeface="Comic Sans MS" pitchFamily="66" charset="0"/>
                      </a:endParaRPr>
                    </a:p>
                  </a:txBody>
                  <a:tcPr>
                    <a:solidFill>
                      <a:schemeClr val="accent1"/>
                    </a:solidFill>
                  </a:tcPr>
                </a:tc>
              </a:tr>
              <a:tr h="3515523">
                <a:tc>
                  <a:txBody>
                    <a:bodyPr/>
                    <a:lstStyle/>
                    <a:p>
                      <a:pPr>
                        <a:buFont typeface="Wingdings" pitchFamily="2" charset="2"/>
                        <a:buNone/>
                      </a:pPr>
                      <a:endParaRPr lang="en-IN" sz="1600" b="1" dirty="0" smtClean="0">
                        <a:solidFill>
                          <a:schemeClr val="bg2">
                            <a:lumMod val="25000"/>
                          </a:schemeClr>
                        </a:solidFill>
                        <a:latin typeface="Comic Sans MS" pitchFamily="66" charset="0"/>
                      </a:endParaRPr>
                    </a:p>
                    <a:p>
                      <a:pPr>
                        <a:buFont typeface="Wingdings" pitchFamily="2" charset="2"/>
                        <a:buNone/>
                      </a:pPr>
                      <a:r>
                        <a:rPr lang="en-US" sz="1600" b="1" dirty="0" smtClean="0">
                          <a:latin typeface="Comic Sans MS" pitchFamily="66" charset="0"/>
                        </a:rPr>
                        <a:t>6.a </a:t>
                      </a:r>
                    </a:p>
                    <a:p>
                      <a:pPr>
                        <a:buFont typeface="Wingdings" pitchFamily="2" charset="2"/>
                        <a:buNone/>
                      </a:pPr>
                      <a:r>
                        <a:rPr lang="en-US" sz="1800" b="1" dirty="0" smtClean="0">
                          <a:latin typeface="Comic Sans MS" pitchFamily="66" charset="0"/>
                        </a:rPr>
                        <a:t>Capacity building support in water and sanitation related activities and </a:t>
                      </a:r>
                      <a:r>
                        <a:rPr lang="en-US" sz="1800" b="1" dirty="0" err="1" smtClean="0">
                          <a:latin typeface="Comic Sans MS" pitchFamily="66" charset="0"/>
                        </a:rPr>
                        <a:t>programmes</a:t>
                      </a:r>
                      <a:r>
                        <a:rPr lang="en-US" sz="1800" b="1" dirty="0" smtClean="0">
                          <a:latin typeface="Comic Sans MS" pitchFamily="66" charset="0"/>
                        </a:rPr>
                        <a:t> including water harvesting, water efficiency, waste water treatment, recycling and reuse technologies</a:t>
                      </a:r>
                      <a:endParaRPr lang="en-US" sz="1800" b="1" dirty="0" smtClean="0">
                        <a:solidFill>
                          <a:srgbClr val="00B050"/>
                        </a:solidFill>
                        <a:latin typeface="Comic Sans MS" pitchFamily="66" charset="0"/>
                      </a:endParaRPr>
                    </a:p>
                  </a:txBody>
                  <a:tcPr>
                    <a:solidFill>
                      <a:schemeClr val="accent3">
                        <a:lumMod val="20000"/>
                        <a:lumOff val="80000"/>
                      </a:schemeClr>
                    </a:solidFill>
                  </a:tcPr>
                </a:tc>
                <a:tc>
                  <a:txBody>
                    <a:bodyPr/>
                    <a:lstStyle/>
                    <a:p>
                      <a:endParaRPr lang="en-US" sz="1600" dirty="0" smtClean="0"/>
                    </a:p>
                    <a:p>
                      <a:endParaRPr lang="en-US" sz="1600" b="1" dirty="0" smtClean="0">
                        <a:latin typeface="Comic Sans MS" pitchFamily="66" charset="0"/>
                      </a:endParaRPr>
                    </a:p>
                    <a:p>
                      <a:r>
                        <a:rPr lang="en-US" sz="1800" b="1" dirty="0" smtClean="0">
                          <a:latin typeface="Comic Sans MS" pitchFamily="66" charset="0"/>
                        </a:rPr>
                        <a:t>Incentives for</a:t>
                      </a:r>
                      <a:r>
                        <a:rPr lang="en-US" sz="1800" b="1" baseline="0" dirty="0" smtClean="0">
                          <a:latin typeface="Comic Sans MS" pitchFamily="66" charset="0"/>
                        </a:rPr>
                        <a:t> research and innovation in appropriate technologies for </a:t>
                      </a:r>
                      <a:r>
                        <a:rPr lang="en-US" sz="1800" b="1" dirty="0" err="1" smtClean="0">
                          <a:latin typeface="Comic Sans MS" pitchFamily="66" charset="0"/>
                        </a:rPr>
                        <a:t>programmes</a:t>
                      </a:r>
                      <a:r>
                        <a:rPr lang="en-US" sz="1800" b="1" dirty="0" smtClean="0">
                          <a:latin typeface="Comic Sans MS" pitchFamily="66" charset="0"/>
                        </a:rPr>
                        <a:t> in water harvesting, water efficiency, waste water treatment, recycling and reuse technologies</a:t>
                      </a:r>
                      <a:r>
                        <a:rPr lang="en-US" sz="1800" b="1" baseline="0" dirty="0" smtClean="0">
                          <a:latin typeface="Comic Sans MS" pitchFamily="66" charset="0"/>
                        </a:rPr>
                        <a:t> </a:t>
                      </a:r>
                      <a:endParaRPr lang="en-US" sz="1800" b="1" dirty="0" smtClean="0">
                        <a:latin typeface="Comic Sans MS" pitchFamily="66" charset="0"/>
                      </a:endParaRPr>
                    </a:p>
                  </a:txBody>
                  <a:tcPr>
                    <a:solidFill>
                      <a:schemeClr val="accent1">
                        <a:lumMod val="20000"/>
                        <a:lumOff val="80000"/>
                      </a:schemeClr>
                    </a:solidFill>
                  </a:tcPr>
                </a:tc>
              </a:tr>
            </a:tbl>
          </a:graphicData>
        </a:graphic>
      </p:graphicFrame>
      <p:pic>
        <p:nvPicPr>
          <p:cNvPr id="5" name="Picture 4" descr="Image result for sdg goals images"/>
          <p:cNvPicPr/>
          <p:nvPr/>
        </p:nvPicPr>
        <p:blipFill>
          <a:blip r:embed="rId3"/>
          <a:srcRect/>
          <a:stretch>
            <a:fillRect/>
          </a:stretch>
        </p:blipFill>
        <p:spPr bwMode="auto">
          <a:xfrm>
            <a:off x="357158" y="214290"/>
            <a:ext cx="3000396" cy="1857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1431</TotalTime>
  <Words>1756</Words>
  <Application>Microsoft Office PowerPoint</Application>
  <PresentationFormat>On-screen Show (4:3)</PresentationFormat>
  <Paragraphs>410</Paragraphs>
  <Slides>31</Slides>
  <Notes>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Custom Design</vt:lpstr>
      <vt:lpstr>Slide 1</vt:lpstr>
      <vt:lpstr>Slide 2</vt:lpstr>
      <vt:lpstr>Slide 3</vt:lpstr>
      <vt:lpstr>Slide 4</vt:lpstr>
      <vt:lpstr> ENSURE HEALTHY LIVES AND PROMOTE WELL-BEING FOR ALL AT ALL AGES </vt:lpstr>
      <vt:lpstr>  ENSURE INCLUSIVE AND EQUITABLE QUALITYEDUCATION AND PROMOTE LIFELONG OPPORTUNITIES FOR ALL  </vt:lpstr>
      <vt:lpstr>Slide 7</vt:lpstr>
      <vt:lpstr>  ACHIVE GENDER EQUALITY AND EMPOWER ALL WOMEN AND GIRLS   </vt:lpstr>
      <vt:lpstr>  ENSURE AVAILABILITY AND SUSTAINABLE MANAGEMENT OF   WATER AND SANITATION FOR ALL    </vt:lpstr>
      <vt:lpstr>   ENSURE ACCESS TO AFFORDABLE RELIABLE, SUSTAINABLE AND MODERN ENERGY FOR ALL     </vt:lpstr>
      <vt:lpstr>    PROMOTE SUSTAINED, INCLUSIVE AND SUSTAINABLE ECINOMIC GROWTH, FULL AND PRODUCTIVE EMPLOYMENT AND DECENTWORK FOR ALL      </vt:lpstr>
      <vt:lpstr>    BUILD RESILIENT IFRASTRUCTURE, PROMOTE INCLUSIVE AND SUSTAINABLE INDUSTRIALISATION AND FOSTER INNOVATION       </vt:lpstr>
      <vt:lpstr>    REDUCE INEQUALITY AMONG AND WITHIN COUNTRIES         </vt:lpstr>
      <vt:lpstr>     MAKE CITIES AND HUMAN SETTLEMENTS INCLUSIVE, SAFE, RESILIENT AND SUSTINABLE         </vt:lpstr>
      <vt:lpstr>     ENSURE SUSTAINABLE COSUMPTION AND PRODUCTION PATTERNS          </vt:lpstr>
      <vt:lpstr>     TAKE URGENT ACTION TO COMBAT CLIMATE CHANGE ND ITS IMPACTS           </vt:lpstr>
      <vt:lpstr>     CONSERVE SUSTAINABLE USE OF OCEANS, SEAS AND MARINE RESOURCES FOR SUSTAINABLE DEVELOPMENT           </vt:lpstr>
      <vt:lpstr>      PROTECT RESTORE AND PROMOTE SUSTAINABLE USE OF TERRESTRIAL USE OF ECOSYSTEMS, SUSTAINABLY MANAGE FORESTS, COMBAT DESRTIFICATION AND HALT AND REVERSE LAND DEGRADATION AND HALT BIO DIVERSITY LOSS            </vt:lpstr>
      <vt:lpstr>PROMOTE PEACEFUL AND INCLUSIVE SOCIETIES FOR SUSTAINABLE DEVELOPMENT, PROVIDE ACCESS TO JUSTICE FOR ALL AND BUILD EFFECTIVE, ACCOUNTABLE AND INCLUSIVE INSTITUTIONS AT ALL LEVELS</vt:lpstr>
      <vt:lpstr>STRENGTHENING THE MEANS OF IMPLLEMENTATION AND REVITALISE THE GLOBAL PARTNERSHIP FOR SUSTAINABLE DEVELOPMENT</vt:lpstr>
      <vt:lpstr>Slide 21</vt:lpstr>
      <vt:lpstr>Slide 22</vt:lpstr>
      <vt:lpstr>Slide 23</vt:lpstr>
      <vt:lpstr> PRESENT DEMAND FOR TECHNICAL EDUCATION IN ASSAM </vt:lpstr>
      <vt:lpstr>Slide 25</vt:lpstr>
      <vt:lpstr>Action Plan : 2016-2019  </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154</cp:revision>
  <dcterms:created xsi:type="dcterms:W3CDTF">2016-03-11T01:21:27Z</dcterms:created>
  <dcterms:modified xsi:type="dcterms:W3CDTF">2016-04-01T02:33:01Z</dcterms:modified>
</cp:coreProperties>
</file>