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5" r:id="rId5"/>
    <p:sldId id="264" r:id="rId6"/>
    <p:sldId id="268" r:id="rId7"/>
    <p:sldId id="266" r:id="rId8"/>
    <p:sldId id="261" r:id="rId9"/>
    <p:sldId id="262" r:id="rId10"/>
    <p:sldId id="263"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673D8BD-FFA9-497C-A70E-70C585817D6F}" type="datetimeFigureOut">
              <a:rPr lang="en-US" smtClean="0"/>
              <a:pPr/>
              <a:t>5/13/2016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E091AC-F5BC-4F0A-9071-D559A3003D1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3D8BD-FFA9-497C-A70E-70C585817D6F}"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091AC-F5BC-4F0A-9071-D559A3003D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DE091AC-F5BC-4F0A-9071-D559A3003D1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3D8BD-FFA9-497C-A70E-70C585817D6F}"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673D8BD-FFA9-497C-A70E-70C585817D6F}" type="datetimeFigureOut">
              <a:rPr lang="en-US" smtClean="0"/>
              <a:pPr/>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DE091AC-F5BC-4F0A-9071-D559A3003D1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673D8BD-FFA9-497C-A70E-70C585817D6F}" type="datetimeFigureOut">
              <a:rPr lang="en-US" smtClean="0"/>
              <a:pPr/>
              <a:t>5/13/2016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E091AC-F5BC-4F0A-9071-D559A3003D1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673D8BD-FFA9-497C-A70E-70C585817D6F}" type="datetimeFigureOut">
              <a:rPr lang="en-US" smtClean="0"/>
              <a:pPr/>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091AC-F5BC-4F0A-9071-D559A3003D1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673D8BD-FFA9-497C-A70E-70C585817D6F}" type="datetimeFigureOut">
              <a:rPr lang="en-US" smtClean="0"/>
              <a:pPr/>
              <a:t>5/13/2016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DE091AC-F5BC-4F0A-9071-D559A3003D1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73D8BD-FFA9-497C-A70E-70C585817D6F}" type="datetimeFigureOut">
              <a:rPr lang="en-US" smtClean="0"/>
              <a:pPr/>
              <a:t>5/13/2016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DE091AC-F5BC-4F0A-9071-D559A3003D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673D8BD-FFA9-497C-A70E-70C585817D6F}" type="datetimeFigureOut">
              <a:rPr lang="en-US" smtClean="0"/>
              <a:pPr/>
              <a:t>5/13/2016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DE091AC-F5BC-4F0A-9071-D559A3003D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DE091AC-F5BC-4F0A-9071-D559A3003D1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673D8BD-FFA9-497C-A70E-70C585817D6F}" type="datetimeFigureOut">
              <a:rPr lang="en-US" smtClean="0"/>
              <a:pPr/>
              <a:t>5/13/2016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DE091AC-F5BC-4F0A-9071-D559A3003D1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673D8BD-FFA9-497C-A70E-70C585817D6F}" type="datetimeFigureOut">
              <a:rPr lang="en-US" smtClean="0"/>
              <a:pPr/>
              <a:t>5/13/2016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673D8BD-FFA9-497C-A70E-70C585817D6F}" type="datetimeFigureOut">
              <a:rPr lang="en-US" smtClean="0"/>
              <a:pPr/>
              <a:t>5/13/2016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DE091AC-F5BC-4F0A-9071-D559A3003D1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04800" y="2743200"/>
            <a:ext cx="8610600" cy="3429000"/>
          </a:xfrm>
        </p:spPr>
        <p:txBody>
          <a:bodyPr>
            <a:normAutofit/>
          </a:bodyPr>
          <a:lstStyle/>
          <a:p>
            <a:r>
              <a:rPr lang="en-US" sz="4400" dirty="0" smtClean="0"/>
              <a:t>Welfare of Plains Tribes and Backward Classes</a:t>
            </a:r>
          </a:p>
        </p:txBody>
      </p:sp>
      <p:sp>
        <p:nvSpPr>
          <p:cNvPr id="3" name="Title 2"/>
          <p:cNvSpPr>
            <a:spLocks noGrp="1"/>
          </p:cNvSpPr>
          <p:nvPr>
            <p:ph type="ctrTitle"/>
          </p:nvPr>
        </p:nvSpPr>
        <p:spPr>
          <a:xfrm>
            <a:off x="685800" y="381000"/>
            <a:ext cx="7772400" cy="1143000"/>
          </a:xfrm>
        </p:spPr>
        <p:txBody>
          <a:bodyPr/>
          <a:lstStyle/>
          <a:p>
            <a:r>
              <a:rPr lang="en-US" dirty="0" smtClean="0"/>
              <a:t>Sustainable Development Goals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t>Status of fund requirement</a:t>
            </a:r>
            <a:br>
              <a:rPr lang="en-US" dirty="0" smtClean="0"/>
            </a:br>
            <a:r>
              <a:rPr lang="en-US" dirty="0" smtClean="0"/>
              <a:t>Rs. In </a:t>
            </a:r>
            <a:r>
              <a:rPr lang="en-US" dirty="0" err="1" smtClean="0"/>
              <a:t>Lakhs</a:t>
            </a:r>
            <a:endParaRPr lang="en-US" dirty="0"/>
          </a:p>
        </p:txBody>
      </p:sp>
      <p:sp>
        <p:nvSpPr>
          <p:cNvPr id="3" name="Content Placeholder 2"/>
          <p:cNvSpPr>
            <a:spLocks noGrp="1"/>
          </p:cNvSpPr>
          <p:nvPr>
            <p:ph sz="quarter" idx="1"/>
          </p:nvPr>
        </p:nvSpPr>
        <p:spPr>
          <a:xfrm>
            <a:off x="301752" y="1527048"/>
            <a:ext cx="8503920" cy="5102352"/>
          </a:xfrm>
        </p:spPr>
        <p:txBody>
          <a:bodyPr>
            <a:normAutofit/>
          </a:bodyPr>
          <a:lstStyle/>
          <a:p>
            <a:pPr>
              <a:buNone/>
            </a:pPr>
            <a:r>
              <a:rPr lang="en-US" sz="2200" dirty="0" smtClean="0"/>
              <a:t>Name of Directorate 		2015-16 		2016-17</a:t>
            </a:r>
          </a:p>
          <a:p>
            <a:pPr>
              <a:buNone/>
            </a:pPr>
            <a:r>
              <a:rPr lang="en-US" sz="2200" dirty="0" smtClean="0"/>
              <a:t>Director, WPT &amp; BC 		104131.90		104131.90	</a:t>
            </a:r>
          </a:p>
          <a:p>
            <a:pPr>
              <a:buNone/>
            </a:pPr>
            <a:r>
              <a:rPr lang="en-US" sz="2200" dirty="0" smtClean="0"/>
              <a:t>Director,  Welfare of SC	13299.05		13299.05	</a:t>
            </a:r>
          </a:p>
          <a:p>
            <a:pPr>
              <a:buNone/>
            </a:pPr>
            <a:r>
              <a:rPr lang="en-US" sz="2200" dirty="0" smtClean="0"/>
              <a:t>Director, AIRT &amp; SC		90.00			90.00</a:t>
            </a:r>
          </a:p>
          <a:p>
            <a:pPr>
              <a:buNone/>
            </a:pPr>
            <a:r>
              <a:rPr lang="en-US" sz="2200" dirty="0" smtClean="0"/>
              <a:t>Principal Secretary, BTC	46266.00		46266.00</a:t>
            </a:r>
          </a:p>
          <a:p>
            <a:pPr>
              <a:buNone/>
            </a:pPr>
            <a:r>
              <a:rPr lang="en-US" sz="2200" dirty="0" smtClean="0"/>
              <a:t>Total  				163786.95  		163786.95</a:t>
            </a:r>
          </a:p>
          <a:p>
            <a:pPr>
              <a:buNone/>
            </a:pPr>
            <a:endParaRPr lang="en-US" sz="2200" dirty="0" smtClean="0"/>
          </a:p>
          <a:p>
            <a:pPr>
              <a:buNone/>
            </a:pPr>
            <a:r>
              <a:rPr lang="en-US" sz="2200" dirty="0" smtClean="0"/>
              <a:t>Principle of Back-casting followed in the preparation of SPAP</a:t>
            </a:r>
          </a:p>
          <a:p>
            <a:pPr>
              <a:buNone/>
            </a:pPr>
            <a:r>
              <a:rPr lang="en-US" sz="2400" dirty="0" smtClean="0"/>
              <a:t>(During the 5(five) nos. of Blocks of 3 (three)years period from 2016 to 2030, 20% of the total fund requirement is used)</a:t>
            </a:r>
          </a:p>
          <a:p>
            <a:pPr>
              <a:buNone/>
            </a:pPr>
            <a:r>
              <a:rPr lang="en-US" sz="1400" smtClean="0"/>
              <a:t>		(</a:t>
            </a:r>
            <a:r>
              <a:rPr lang="en-US" sz="1400" dirty="0" smtClean="0"/>
              <a:t>Templates for Developing Strategy for SDGs by Working Groups is placed in Excel sheet)</a:t>
            </a:r>
          </a:p>
          <a:p>
            <a:pPr>
              <a:buNone/>
            </a:pPr>
            <a:endParaRPr lang="en-US" sz="2200" dirty="0" smtClean="0"/>
          </a:p>
          <a:p>
            <a:pPr>
              <a:buNone/>
            </a:pP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01752" y="2209800"/>
            <a:ext cx="8534400" cy="3124200"/>
          </a:xfrm>
        </p:spPr>
        <p:txBody>
          <a:bodyPr/>
          <a:lstStyle/>
          <a:p>
            <a:r>
              <a:rPr lang="en-US" sz="9600" dirty="0" smtClean="0"/>
              <a:t>THANKS</a:t>
            </a:r>
            <a:endParaRPr 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u="sng" dirty="0" smtClean="0"/>
              <a:t>MANDATE OF THE DEPARTMENT</a:t>
            </a:r>
            <a:endParaRPr lang="en-US" dirty="0"/>
          </a:p>
        </p:txBody>
      </p:sp>
      <p:sp>
        <p:nvSpPr>
          <p:cNvPr id="6" name="Content Placeholder 5"/>
          <p:cNvSpPr>
            <a:spLocks noGrp="1"/>
          </p:cNvSpPr>
          <p:nvPr>
            <p:ph sz="quarter" idx="1"/>
          </p:nvPr>
        </p:nvSpPr>
        <p:spPr/>
        <p:txBody>
          <a:bodyPr>
            <a:normAutofit fontScale="92500" lnSpcReduction="10000"/>
          </a:bodyPr>
          <a:lstStyle/>
          <a:p>
            <a:pPr algn="just">
              <a:buNone/>
            </a:pPr>
            <a:r>
              <a:rPr lang="en-US" dirty="0" smtClean="0"/>
              <a:t>   Formulation and implementation of policies and </a:t>
            </a:r>
            <a:r>
              <a:rPr lang="en-US" dirty="0" err="1" smtClean="0"/>
              <a:t>programmes</a:t>
            </a:r>
            <a:r>
              <a:rPr lang="en-US" dirty="0" smtClean="0"/>
              <a:t> for Welfare and Development of the Scheduled Tribes, Scheduled Castes and Other Backward Classes in the State. The Department is vested with the responsibilities of implementing the provisions of the Assam SC/ST Reservation Act, 1978 as amended in 2012 and Rules framed there under. The department is also responsible for implementation of Tribal Sub-Plan the Scheduled Castes Sub-Plan Components of the State Annual Plan, Central and State Government funded </a:t>
            </a:r>
            <a:r>
              <a:rPr lang="en-US" dirty="0" err="1" smtClean="0"/>
              <a:t>programmes</a:t>
            </a:r>
            <a:r>
              <a:rPr lang="en-US" dirty="0" smtClean="0"/>
              <a:t> for the Welfare of SC/ST/OBC in the State. Moreover this </a:t>
            </a:r>
            <a:r>
              <a:rPr lang="en-US" dirty="0" err="1" smtClean="0"/>
              <a:t>Deptt</a:t>
            </a:r>
            <a:r>
              <a:rPr lang="en-US" dirty="0" smtClean="0"/>
              <a:t>. is also responsible for </a:t>
            </a:r>
            <a:r>
              <a:rPr lang="en-US" dirty="0" err="1" smtClean="0"/>
              <a:t>implemention</a:t>
            </a:r>
            <a:r>
              <a:rPr lang="en-US" dirty="0" smtClean="0"/>
              <a:t> of FRA 2006 in the State Forest Right Act.</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and Rules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pPr lvl="2"/>
            <a:r>
              <a:rPr lang="en-US" dirty="0" smtClean="0"/>
              <a:t>Assam SC/ST (Reservation in vacancies and posts in services) Act, 1978 as amended in 2012.</a:t>
            </a:r>
          </a:p>
          <a:p>
            <a:pPr lvl="2"/>
            <a:r>
              <a:rPr lang="en-US" dirty="0" smtClean="0"/>
              <a:t>Assam SC/ST (Reservation in vacancies and posts in services) Rule, 1983</a:t>
            </a:r>
          </a:p>
          <a:p>
            <a:pPr lvl="2"/>
            <a:r>
              <a:rPr lang="en-US" dirty="0" smtClean="0"/>
              <a:t> SC/St (Prevention of Atrocities) Act, 1989</a:t>
            </a:r>
          </a:p>
          <a:p>
            <a:pPr lvl="2"/>
            <a:r>
              <a:rPr lang="en-US" dirty="0" smtClean="0"/>
              <a:t>The Protection of Civil Right Act, 1955 </a:t>
            </a:r>
          </a:p>
          <a:p>
            <a:pPr lvl="2"/>
            <a:r>
              <a:rPr lang="en-US" dirty="0" smtClean="0"/>
              <a:t>Right to Information Act 2005</a:t>
            </a:r>
          </a:p>
          <a:p>
            <a:pPr lvl="2"/>
            <a:r>
              <a:rPr lang="en-US" dirty="0" smtClean="0"/>
              <a:t>The Financial Responsibility and Budget Management Act, 2003.</a:t>
            </a:r>
          </a:p>
          <a:p>
            <a:pPr lvl="2"/>
            <a:r>
              <a:rPr lang="en-US" dirty="0" smtClean="0"/>
              <a:t>The </a:t>
            </a:r>
            <a:r>
              <a:rPr lang="en-US" dirty="0" err="1" smtClean="0"/>
              <a:t>Tiwa</a:t>
            </a:r>
            <a:r>
              <a:rPr lang="en-US" dirty="0" smtClean="0"/>
              <a:t> Autonomous Council Act, 1995</a:t>
            </a:r>
          </a:p>
          <a:p>
            <a:pPr lvl="2"/>
            <a:r>
              <a:rPr lang="en-US" dirty="0" smtClean="0"/>
              <a:t>The </a:t>
            </a:r>
            <a:r>
              <a:rPr lang="en-US" dirty="0" err="1" smtClean="0"/>
              <a:t>Mishing</a:t>
            </a:r>
            <a:r>
              <a:rPr lang="en-US" dirty="0" smtClean="0"/>
              <a:t> Autonomous Council Act, 1995</a:t>
            </a:r>
          </a:p>
          <a:p>
            <a:pPr lvl="2"/>
            <a:r>
              <a:rPr lang="en-US" dirty="0" smtClean="0"/>
              <a:t>The </a:t>
            </a:r>
            <a:r>
              <a:rPr lang="en-US" dirty="0" err="1" smtClean="0"/>
              <a:t>Deori</a:t>
            </a:r>
            <a:r>
              <a:rPr lang="en-US" dirty="0" smtClean="0"/>
              <a:t> Autonomous Council Act, 2005</a:t>
            </a:r>
          </a:p>
          <a:p>
            <a:pPr lvl="2"/>
            <a:r>
              <a:rPr lang="en-US" dirty="0" smtClean="0"/>
              <a:t>The </a:t>
            </a:r>
            <a:r>
              <a:rPr lang="en-US" dirty="0" err="1" smtClean="0"/>
              <a:t>Sonowal</a:t>
            </a:r>
            <a:r>
              <a:rPr lang="en-US" dirty="0" smtClean="0"/>
              <a:t> </a:t>
            </a:r>
            <a:r>
              <a:rPr lang="en-US" dirty="0" err="1" smtClean="0"/>
              <a:t>Kachari</a:t>
            </a:r>
            <a:r>
              <a:rPr lang="en-US" dirty="0" smtClean="0"/>
              <a:t> Autonomous Council Act, 2005</a:t>
            </a:r>
          </a:p>
          <a:p>
            <a:pPr lvl="2"/>
            <a:r>
              <a:rPr lang="en-US" dirty="0" smtClean="0"/>
              <a:t>The </a:t>
            </a:r>
            <a:r>
              <a:rPr lang="en-US" dirty="0" err="1" smtClean="0"/>
              <a:t>Thengal</a:t>
            </a:r>
            <a:r>
              <a:rPr lang="en-US" dirty="0" smtClean="0"/>
              <a:t> </a:t>
            </a:r>
            <a:r>
              <a:rPr lang="en-US" dirty="0" err="1" smtClean="0"/>
              <a:t>Kachari</a:t>
            </a:r>
            <a:r>
              <a:rPr lang="en-US" dirty="0" smtClean="0"/>
              <a:t> Autonomous Council Act, 2005</a:t>
            </a:r>
          </a:p>
          <a:p>
            <a:pPr lvl="2"/>
            <a:r>
              <a:rPr lang="en-US" dirty="0" smtClean="0"/>
              <a:t>Assam Tribal Development Authority Act, 1983</a:t>
            </a:r>
          </a:p>
          <a:p>
            <a:pPr lvl="2"/>
            <a:r>
              <a:rPr lang="en-US" dirty="0" smtClean="0"/>
              <a:t>The Scheduled Tribes &amp; Other Traditional Forest Dwellers (</a:t>
            </a:r>
            <a:r>
              <a:rPr lang="en-US" dirty="0" err="1" smtClean="0"/>
              <a:t>Recognization</a:t>
            </a:r>
            <a:r>
              <a:rPr lang="en-US" dirty="0" smtClean="0"/>
              <a:t> of Forest Rights) Act, 2006</a:t>
            </a:r>
          </a:p>
          <a:p>
            <a:pPr lvl="2"/>
            <a:r>
              <a:rPr lang="en-US" dirty="0" smtClean="0"/>
              <a:t>The Scheduled Tribes and Other Traditional Forest Dwellers(Recognition of Forest Right) Rule, 2008</a:t>
            </a:r>
          </a:p>
          <a:p>
            <a:pPr lvl="2"/>
            <a:r>
              <a:rPr lang="en-US" dirty="0" smtClean="0"/>
              <a:t>Assam Backward Classes Commission Act 1993</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WPT &amp; BC</a:t>
            </a:r>
            <a:endParaRPr lang="en-IN" dirty="0"/>
          </a:p>
        </p:txBody>
      </p:sp>
      <p:sp>
        <p:nvSpPr>
          <p:cNvPr id="3" name="Content Placeholder 2"/>
          <p:cNvSpPr>
            <a:spLocks noGrp="1"/>
          </p:cNvSpPr>
          <p:nvPr>
            <p:ph sz="quarter" idx="1"/>
          </p:nvPr>
        </p:nvSpPr>
        <p:spPr>
          <a:xfrm>
            <a:off x="381000" y="1676400"/>
            <a:ext cx="8229600" cy="4525963"/>
          </a:xfrm>
        </p:spPr>
        <p:txBody>
          <a:bodyPr>
            <a:normAutofit fontScale="92500" lnSpcReduction="20000"/>
          </a:bodyPr>
          <a:lstStyle/>
          <a:p>
            <a:pPr algn="ctr">
              <a:buNone/>
            </a:pPr>
            <a:r>
              <a:rPr lang="en-US" sz="2400" dirty="0" smtClean="0"/>
              <a:t>Minister</a:t>
            </a:r>
          </a:p>
          <a:p>
            <a:pPr algn="ctr">
              <a:buNone/>
            </a:pPr>
            <a:endParaRPr lang="en-US" sz="1200" dirty="0" smtClean="0"/>
          </a:p>
          <a:p>
            <a:pPr algn="ctr">
              <a:buNone/>
            </a:pPr>
            <a:endParaRPr lang="en-US" sz="1200" dirty="0" smtClean="0"/>
          </a:p>
          <a:p>
            <a:pPr algn="ctr">
              <a:buNone/>
            </a:pPr>
            <a:r>
              <a:rPr lang="en-US" sz="2400" dirty="0" smtClean="0"/>
              <a:t>Addl. Chief Secretary</a:t>
            </a:r>
          </a:p>
          <a:p>
            <a:pPr algn="ctr">
              <a:buNone/>
            </a:pPr>
            <a:endParaRPr lang="en-US" sz="2400" dirty="0" smtClean="0"/>
          </a:p>
          <a:p>
            <a:pPr algn="ctr">
              <a:buNone/>
            </a:pPr>
            <a:r>
              <a:rPr lang="en-US" sz="2400" dirty="0" smtClean="0"/>
              <a:t>Commissioner &amp; Secretary</a:t>
            </a:r>
          </a:p>
          <a:p>
            <a:pPr algn="ctr">
              <a:buNone/>
            </a:pPr>
            <a:endParaRPr lang="en-US" sz="2400" dirty="0" smtClean="0"/>
          </a:p>
          <a:p>
            <a:pPr algn="ctr">
              <a:buNone/>
            </a:pPr>
            <a:r>
              <a:rPr lang="en-US" sz="2400" dirty="0" smtClean="0"/>
              <a:t>Secretary</a:t>
            </a:r>
          </a:p>
          <a:p>
            <a:pPr algn="ctr">
              <a:buNone/>
            </a:pPr>
            <a:endParaRPr lang="en-US" sz="2400" dirty="0" smtClean="0"/>
          </a:p>
          <a:p>
            <a:pPr algn="ctr">
              <a:buNone/>
            </a:pPr>
            <a:r>
              <a:rPr lang="en-US" sz="2400" dirty="0" smtClean="0"/>
              <a:t>Joint Secretary</a:t>
            </a:r>
          </a:p>
          <a:p>
            <a:pPr algn="ctr">
              <a:buNone/>
            </a:pPr>
            <a:endParaRPr lang="en-US" sz="2400" dirty="0" smtClean="0"/>
          </a:p>
          <a:p>
            <a:pPr algn="ctr">
              <a:buNone/>
            </a:pPr>
            <a:r>
              <a:rPr lang="en-US" sz="2400" dirty="0" smtClean="0"/>
              <a:t>Deputy Secretary</a:t>
            </a:r>
          </a:p>
          <a:p>
            <a:pPr algn="ctr">
              <a:buNone/>
            </a:pPr>
            <a:endParaRPr lang="en-US" sz="2400" dirty="0" smtClean="0"/>
          </a:p>
          <a:p>
            <a:pPr algn="ctr">
              <a:buNone/>
            </a:pPr>
            <a:r>
              <a:rPr lang="en-US" sz="2400" dirty="0" smtClean="0"/>
              <a:t>Under Secretary                   Planning Office</a:t>
            </a:r>
            <a:r>
              <a:rPr lang="en-US" sz="2800" dirty="0" smtClean="0"/>
              <a:t>r</a:t>
            </a:r>
            <a:endParaRPr lang="en-IN" sz="2800" dirty="0"/>
          </a:p>
        </p:txBody>
      </p:sp>
      <p:cxnSp>
        <p:nvCxnSpPr>
          <p:cNvPr id="5" name="Straight Arrow Connector 4"/>
          <p:cNvCxnSpPr/>
          <p:nvPr/>
        </p:nvCxnSpPr>
        <p:spPr>
          <a:xfrm rot="5400000">
            <a:off x="4267994" y="22090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237706" y="5676900"/>
            <a:ext cx="3817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267994" y="48760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267994" y="42664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5371306" y="5676900"/>
            <a:ext cx="3817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4267994" y="35806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267994" y="28948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429000" y="5486400"/>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4419600" y="54102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62000"/>
          </a:xfrm>
        </p:spPr>
        <p:txBody>
          <a:bodyPr>
            <a:normAutofit/>
          </a:bodyPr>
          <a:lstStyle/>
          <a:p>
            <a:r>
              <a:rPr lang="en-IN" sz="2400" dirty="0" smtClean="0">
                <a:solidFill>
                  <a:schemeClr val="tx1"/>
                </a:solidFill>
                <a:latin typeface="Book Antiqua" pitchFamily="18" charset="0"/>
              </a:rPr>
              <a:t>Directorate/Authority/Commissions</a:t>
            </a:r>
            <a:endParaRPr lang="en-IN" sz="2400" dirty="0">
              <a:solidFill>
                <a:schemeClr val="tx1"/>
              </a:solidFill>
              <a:latin typeface="Book Antiqua" pitchFamily="18" charset="0"/>
            </a:endParaRPr>
          </a:p>
        </p:txBody>
      </p:sp>
      <p:sp>
        <p:nvSpPr>
          <p:cNvPr id="16" name="Content Placeholder 15"/>
          <p:cNvSpPr>
            <a:spLocks noGrp="1"/>
          </p:cNvSpPr>
          <p:nvPr>
            <p:ph sz="quarter" idx="1"/>
          </p:nvPr>
        </p:nvSpPr>
        <p:spPr/>
        <p:txBody>
          <a:bodyPr/>
          <a:lstStyle/>
          <a:p>
            <a:pPr>
              <a:buNone/>
            </a:pPr>
            <a:r>
              <a:rPr lang="en-US" sz="2800" u="sng" dirty="0" smtClean="0"/>
              <a:t>Directorates</a:t>
            </a:r>
            <a:endParaRPr lang="en-US" u="sng" dirty="0" smtClean="0"/>
          </a:p>
          <a:p>
            <a:pPr lvl="1">
              <a:buNone/>
            </a:pPr>
            <a:r>
              <a:rPr lang="en-US" sz="2000" dirty="0" smtClean="0">
                <a:solidFill>
                  <a:schemeClr val="tx1"/>
                </a:solidFill>
              </a:rPr>
              <a:t>The Directorate of the Welfare of Plain Tribes and Backward Classes, Assam.</a:t>
            </a:r>
          </a:p>
          <a:p>
            <a:pPr lvl="1">
              <a:buNone/>
            </a:pPr>
            <a:r>
              <a:rPr lang="en-US" sz="2000" dirty="0" smtClean="0">
                <a:solidFill>
                  <a:schemeClr val="tx1"/>
                </a:solidFill>
              </a:rPr>
              <a:t>The Directorate of the Welfare of SC, Assam.</a:t>
            </a:r>
          </a:p>
          <a:p>
            <a:pPr>
              <a:buNone/>
            </a:pPr>
            <a:r>
              <a:rPr lang="en-US" sz="2000" dirty="0" smtClean="0"/>
              <a:t>	The Directorate of Assam Institute of Research for Tribal &amp; Scheduled Castes</a:t>
            </a:r>
          </a:p>
          <a:p>
            <a:pPr>
              <a:buNone/>
            </a:pPr>
            <a:r>
              <a:rPr lang="en-US" sz="2000" dirty="0" smtClean="0"/>
              <a:t>Corporations/Authority</a:t>
            </a:r>
          </a:p>
          <a:p>
            <a:pPr lvl="0"/>
            <a:r>
              <a:rPr lang="en-US" sz="2000" dirty="0" smtClean="0"/>
              <a:t>The Assam Plain Tribes Development Corporation Ltd.</a:t>
            </a:r>
          </a:p>
          <a:p>
            <a:pPr lvl="0"/>
            <a:r>
              <a:rPr lang="en-US" sz="2000" dirty="0" smtClean="0"/>
              <a:t>The Assam State Development Corporation for Other Backward Classes Ltd.</a:t>
            </a:r>
          </a:p>
          <a:p>
            <a:pPr lvl="0"/>
            <a:r>
              <a:rPr lang="en-US" sz="2000" dirty="0" smtClean="0"/>
              <a:t>The Assam State Development Corporation for SC Ltd.</a:t>
            </a:r>
          </a:p>
          <a:p>
            <a:r>
              <a:rPr lang="en-US" sz="2000" dirty="0" smtClean="0"/>
              <a:t>The Assam Tribal Development Authority</a:t>
            </a:r>
            <a:endParaRPr lang="en-US" sz="2000" dirty="0"/>
          </a:p>
        </p:txBody>
      </p:sp>
      <p:sp>
        <p:nvSpPr>
          <p:cNvPr id="18" name="Donut 17"/>
          <p:cNvSpPr/>
          <p:nvPr/>
        </p:nvSpPr>
        <p:spPr>
          <a:xfrm>
            <a:off x="457200" y="2133600"/>
            <a:ext cx="152400" cy="1524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Donut 18"/>
          <p:cNvSpPr/>
          <p:nvPr/>
        </p:nvSpPr>
        <p:spPr>
          <a:xfrm>
            <a:off x="457200" y="2819400"/>
            <a:ext cx="152400" cy="1524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Donut 20"/>
          <p:cNvSpPr/>
          <p:nvPr/>
        </p:nvSpPr>
        <p:spPr>
          <a:xfrm>
            <a:off x="457200" y="3200400"/>
            <a:ext cx="152400" cy="1524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and Subdivision offices</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r>
              <a:rPr lang="en-US" dirty="0" smtClean="0"/>
              <a:t>Project Directors, Integrated Tribal Development Projects </a:t>
            </a:r>
          </a:p>
          <a:p>
            <a:r>
              <a:rPr lang="en-US" dirty="0" err="1" smtClean="0"/>
              <a:t>Subdivional</a:t>
            </a:r>
            <a:r>
              <a:rPr lang="en-US" dirty="0" smtClean="0"/>
              <a:t> Welfare Officers, </a:t>
            </a:r>
            <a:r>
              <a:rPr lang="en-US" dirty="0" err="1" smtClean="0"/>
              <a:t>Subdivisional</a:t>
            </a:r>
            <a:r>
              <a:rPr lang="en-US" dirty="0" smtClean="0"/>
              <a:t> Welfare Offices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Autonomous Councils and Development Councils</a:t>
            </a:r>
            <a:endParaRPr lang="en-US" dirty="0"/>
          </a:p>
        </p:txBody>
      </p:sp>
      <p:sp>
        <p:nvSpPr>
          <p:cNvPr id="3" name="Content Placeholder 2"/>
          <p:cNvSpPr>
            <a:spLocks noGrp="1"/>
          </p:cNvSpPr>
          <p:nvPr>
            <p:ph sz="quarter" idx="1"/>
          </p:nvPr>
        </p:nvSpPr>
        <p:spPr>
          <a:xfrm>
            <a:off x="301752" y="1527048"/>
            <a:ext cx="8689848" cy="5102352"/>
          </a:xfrm>
        </p:spPr>
        <p:txBody>
          <a:bodyPr>
            <a:normAutofit/>
          </a:bodyPr>
          <a:lstStyle/>
          <a:p>
            <a:pPr>
              <a:buNone/>
            </a:pPr>
            <a:r>
              <a:rPr lang="en-US" sz="2000" dirty="0" smtClean="0"/>
              <a:t>     </a:t>
            </a:r>
            <a:r>
              <a:rPr lang="en-US" sz="2000" dirty="0" err="1" smtClean="0"/>
              <a:t>Bodoland</a:t>
            </a:r>
            <a:r>
              <a:rPr lang="en-US" sz="2000" dirty="0" smtClean="0"/>
              <a:t> Territorial Autonomous Districts </a:t>
            </a:r>
            <a:r>
              <a:rPr lang="en-US" sz="1600" dirty="0" smtClean="0"/>
              <a:t>Under 6</a:t>
            </a:r>
            <a:r>
              <a:rPr lang="en-US" sz="1600" baseline="30000" dirty="0" smtClean="0"/>
              <a:t>th</a:t>
            </a:r>
            <a:r>
              <a:rPr lang="en-US" sz="1600" dirty="0" smtClean="0"/>
              <a:t> Schedule of Constitution</a:t>
            </a:r>
          </a:p>
          <a:p>
            <a:pPr>
              <a:buNone/>
            </a:pPr>
            <a:r>
              <a:rPr lang="en-US" sz="2000" dirty="0" smtClean="0"/>
              <a:t>	</a:t>
            </a:r>
            <a:r>
              <a:rPr lang="en-US" sz="2000" b="1" u="sng" dirty="0" smtClean="0"/>
              <a:t>Six Autonomous Councils under State Act</a:t>
            </a:r>
          </a:p>
          <a:p>
            <a:pPr lvl="0"/>
            <a:r>
              <a:rPr lang="en-US" sz="2000" dirty="0" err="1" smtClean="0"/>
              <a:t>Mising</a:t>
            </a:r>
            <a:r>
              <a:rPr lang="en-US" sz="2000" dirty="0" smtClean="0"/>
              <a:t>, </a:t>
            </a:r>
            <a:r>
              <a:rPr lang="en-US" sz="2000" dirty="0" err="1" smtClean="0"/>
              <a:t>Rabha</a:t>
            </a:r>
            <a:r>
              <a:rPr lang="en-US" sz="2000" dirty="0" smtClean="0"/>
              <a:t> </a:t>
            </a:r>
            <a:r>
              <a:rPr lang="en-US" sz="2000" dirty="0" err="1" smtClean="0"/>
              <a:t>Hasang</a:t>
            </a:r>
            <a:r>
              <a:rPr lang="en-US" sz="2000" dirty="0" smtClean="0"/>
              <a:t>, </a:t>
            </a:r>
            <a:r>
              <a:rPr lang="en-US" sz="2000" dirty="0" err="1" smtClean="0"/>
              <a:t>Tiwa</a:t>
            </a:r>
            <a:r>
              <a:rPr lang="en-US" sz="2000" dirty="0" smtClean="0"/>
              <a:t>, </a:t>
            </a:r>
            <a:r>
              <a:rPr lang="en-US" sz="2000" dirty="0" err="1" smtClean="0"/>
              <a:t>Deori</a:t>
            </a:r>
            <a:r>
              <a:rPr lang="en-US" sz="2000" dirty="0" smtClean="0"/>
              <a:t>, </a:t>
            </a:r>
            <a:r>
              <a:rPr lang="en-US" sz="2000" dirty="0" err="1" smtClean="0"/>
              <a:t>Thengal</a:t>
            </a:r>
            <a:r>
              <a:rPr lang="en-US" sz="2000" dirty="0" smtClean="0"/>
              <a:t> </a:t>
            </a:r>
            <a:r>
              <a:rPr lang="en-US" sz="2000" dirty="0" err="1" smtClean="0"/>
              <a:t>Kachari</a:t>
            </a:r>
            <a:r>
              <a:rPr lang="en-US" sz="2000" dirty="0" smtClean="0"/>
              <a:t> and </a:t>
            </a:r>
            <a:r>
              <a:rPr lang="en-US" sz="2000" dirty="0" err="1" smtClean="0"/>
              <a:t>Sonowal</a:t>
            </a:r>
            <a:r>
              <a:rPr lang="en-US" sz="2000" dirty="0" smtClean="0"/>
              <a:t> </a:t>
            </a:r>
            <a:r>
              <a:rPr lang="en-US" sz="2000" dirty="0" err="1" smtClean="0"/>
              <a:t>Kachari</a:t>
            </a:r>
            <a:r>
              <a:rPr lang="en-US" sz="2000" dirty="0" smtClean="0"/>
              <a:t> Autonomous Council</a:t>
            </a:r>
          </a:p>
          <a:p>
            <a:pPr lvl="0"/>
            <a:r>
              <a:rPr lang="en-US" sz="2000" b="1" u="sng" dirty="0" smtClean="0"/>
              <a:t>Development Councils</a:t>
            </a:r>
          </a:p>
          <a:p>
            <a:pPr lvl="0"/>
            <a:r>
              <a:rPr lang="en-US" sz="2000" dirty="0" smtClean="0"/>
              <a:t>Moran, </a:t>
            </a:r>
            <a:r>
              <a:rPr lang="en-US" sz="2000" dirty="0" err="1" smtClean="0"/>
              <a:t>Motak</a:t>
            </a:r>
            <a:r>
              <a:rPr lang="en-US" sz="2000" dirty="0" smtClean="0"/>
              <a:t>, </a:t>
            </a:r>
            <a:r>
              <a:rPr lang="en-US" sz="2000" dirty="0" err="1" smtClean="0"/>
              <a:t>Maimal</a:t>
            </a:r>
            <a:r>
              <a:rPr lang="en-US" sz="2000" dirty="0" smtClean="0"/>
              <a:t>, </a:t>
            </a:r>
            <a:r>
              <a:rPr lang="en-US" sz="2000" dirty="0" err="1" smtClean="0"/>
              <a:t>Moria</a:t>
            </a:r>
            <a:r>
              <a:rPr lang="en-US" sz="2000" dirty="0" smtClean="0"/>
              <a:t>, </a:t>
            </a:r>
            <a:r>
              <a:rPr lang="en-US" sz="2000" dirty="0" err="1" smtClean="0"/>
              <a:t>Gorkha</a:t>
            </a:r>
            <a:r>
              <a:rPr lang="en-US" sz="2000" dirty="0" smtClean="0"/>
              <a:t>, </a:t>
            </a:r>
            <a:r>
              <a:rPr lang="en-US" sz="2000" dirty="0" err="1" smtClean="0"/>
              <a:t>Chutia</a:t>
            </a:r>
            <a:r>
              <a:rPr lang="en-US" sz="2000" dirty="0" smtClean="0"/>
              <a:t> , </a:t>
            </a:r>
            <a:r>
              <a:rPr lang="en-US" sz="2000" dirty="0" err="1" smtClean="0"/>
              <a:t>Adivashi</a:t>
            </a:r>
            <a:r>
              <a:rPr lang="en-US" sz="2000" dirty="0" smtClean="0"/>
              <a:t>, </a:t>
            </a:r>
            <a:r>
              <a:rPr lang="en-US" sz="2000" dirty="0" err="1" smtClean="0"/>
              <a:t>Nath</a:t>
            </a:r>
            <a:r>
              <a:rPr lang="en-US" sz="2000" dirty="0" smtClean="0"/>
              <a:t> Yogi, Koch  </a:t>
            </a:r>
            <a:r>
              <a:rPr lang="en-US" sz="2000" dirty="0" err="1" smtClean="0"/>
              <a:t>Rajbongshi</a:t>
            </a:r>
            <a:r>
              <a:rPr lang="en-US" sz="2000" dirty="0" smtClean="0"/>
              <a:t>, </a:t>
            </a:r>
            <a:r>
              <a:rPr lang="en-US" sz="2000" dirty="0" err="1" smtClean="0"/>
              <a:t>Bishnupriya</a:t>
            </a:r>
            <a:r>
              <a:rPr lang="en-US" sz="2000" dirty="0" smtClean="0"/>
              <a:t> Manipuri, Tai </a:t>
            </a:r>
            <a:r>
              <a:rPr lang="en-US" sz="2000" dirty="0" err="1" smtClean="0"/>
              <a:t>Ahom</a:t>
            </a:r>
            <a:r>
              <a:rPr lang="en-US" sz="2000" dirty="0" smtClean="0"/>
              <a:t>, </a:t>
            </a:r>
            <a:r>
              <a:rPr lang="en-US" sz="2000" dirty="0" err="1" smtClean="0"/>
              <a:t>Mech</a:t>
            </a:r>
            <a:r>
              <a:rPr lang="en-US" sz="2000" dirty="0" smtClean="0"/>
              <a:t> </a:t>
            </a:r>
            <a:r>
              <a:rPr lang="en-US" sz="2000" dirty="0" err="1" smtClean="0"/>
              <a:t>Kachari</a:t>
            </a:r>
            <a:r>
              <a:rPr lang="en-US" sz="2000" dirty="0" smtClean="0"/>
              <a:t>, Manipuri, </a:t>
            </a:r>
            <a:r>
              <a:rPr lang="en-US" sz="2000" dirty="0" err="1" smtClean="0"/>
              <a:t>Sadharan</a:t>
            </a:r>
            <a:r>
              <a:rPr lang="en-US" sz="2000" dirty="0" smtClean="0"/>
              <a:t> </a:t>
            </a:r>
            <a:r>
              <a:rPr lang="en-US" sz="2000" dirty="0" err="1" smtClean="0"/>
              <a:t>Jati</a:t>
            </a:r>
            <a:r>
              <a:rPr lang="en-US" sz="2000" dirty="0" smtClean="0"/>
              <a:t>, </a:t>
            </a:r>
            <a:r>
              <a:rPr lang="en-US" sz="2000" dirty="0" err="1" smtClean="0"/>
              <a:t>Singpho</a:t>
            </a:r>
            <a:r>
              <a:rPr lang="en-US" sz="2000" dirty="0" smtClean="0"/>
              <a:t>, </a:t>
            </a:r>
            <a:r>
              <a:rPr lang="en-US" sz="2000" dirty="0" err="1" smtClean="0"/>
              <a:t>Amri</a:t>
            </a:r>
            <a:r>
              <a:rPr lang="en-US" sz="2000" dirty="0" smtClean="0"/>
              <a:t> </a:t>
            </a:r>
            <a:r>
              <a:rPr lang="en-US" sz="2000" dirty="0" err="1" smtClean="0"/>
              <a:t>Karbi</a:t>
            </a:r>
            <a:r>
              <a:rPr lang="en-US" sz="2000" dirty="0" smtClean="0"/>
              <a:t>, </a:t>
            </a:r>
            <a:r>
              <a:rPr lang="en-US" sz="2000" dirty="0" err="1" smtClean="0"/>
              <a:t>Sarania</a:t>
            </a:r>
            <a:r>
              <a:rPr lang="en-US" sz="2000" dirty="0" smtClean="0"/>
              <a:t>, Barak Valley Hills Tribes, Tea Garden &amp; Ex-Tea Garden, Scheduled Castes, </a:t>
            </a:r>
            <a:r>
              <a:rPr lang="en-US" sz="2000" dirty="0" err="1" smtClean="0"/>
              <a:t>Chaudang</a:t>
            </a:r>
            <a:r>
              <a:rPr lang="en-US" sz="2000" dirty="0" smtClean="0"/>
              <a:t>, </a:t>
            </a:r>
            <a:r>
              <a:rPr lang="en-US" sz="2000" dirty="0" err="1" smtClean="0"/>
              <a:t>Madahi</a:t>
            </a:r>
            <a:r>
              <a:rPr lang="en-US" sz="2000" dirty="0" smtClean="0"/>
              <a:t>, Kumar, </a:t>
            </a:r>
            <a:r>
              <a:rPr lang="en-US" sz="2000" dirty="0" err="1" smtClean="0"/>
              <a:t>Hajong</a:t>
            </a:r>
            <a:r>
              <a:rPr lang="en-US" sz="2000" dirty="0" smtClean="0"/>
              <a:t>, </a:t>
            </a:r>
            <a:r>
              <a:rPr lang="en-US" sz="2000" dirty="0" err="1" smtClean="0"/>
              <a:t>Sut</a:t>
            </a:r>
            <a:r>
              <a:rPr lang="en-US" sz="2000" dirty="0" smtClean="0"/>
              <a:t>, </a:t>
            </a:r>
            <a:r>
              <a:rPr lang="en-US" sz="2000" dirty="0" err="1" smtClean="0"/>
              <a:t>Goriya</a:t>
            </a:r>
            <a:r>
              <a:rPr lang="en-US" sz="2000" dirty="0" smtClean="0"/>
              <a:t>, </a:t>
            </a:r>
            <a:r>
              <a:rPr lang="en-US" sz="2000" dirty="0" err="1" smtClean="0"/>
              <a:t>Karbi</a:t>
            </a:r>
            <a:r>
              <a:rPr lang="en-US" sz="2000" dirty="0" smtClean="0"/>
              <a:t> Outside </a:t>
            </a:r>
            <a:r>
              <a:rPr lang="en-US" sz="2000" dirty="0" err="1" smtClean="0"/>
              <a:t>Karbi</a:t>
            </a:r>
            <a:r>
              <a:rPr lang="en-US" sz="2000" dirty="0" smtClean="0"/>
              <a:t> </a:t>
            </a:r>
            <a:r>
              <a:rPr lang="en-US" sz="2000" dirty="0" err="1" smtClean="0"/>
              <a:t>Anglong</a:t>
            </a:r>
            <a:r>
              <a:rPr lang="en-US" sz="2000" dirty="0" smtClean="0"/>
              <a:t>, Hindi Speaking, Bengal Speaking, </a:t>
            </a:r>
            <a:r>
              <a:rPr lang="en-US" sz="2000" dirty="0" err="1" smtClean="0"/>
              <a:t>Braman</a:t>
            </a:r>
            <a:r>
              <a:rPr lang="en-US" sz="2000" dirty="0" smtClean="0"/>
              <a:t> </a:t>
            </a:r>
            <a:r>
              <a:rPr lang="en-US" sz="2000" dirty="0" err="1" smtClean="0"/>
              <a:t>Kachari</a:t>
            </a:r>
            <a:r>
              <a:rPr lang="en-US" sz="2000" dirty="0" smtClean="0"/>
              <a:t> Development Councils.</a:t>
            </a:r>
          </a:p>
          <a:p>
            <a:pPr lvl="0"/>
            <a:endParaRPr lang="en-US" sz="2000" dirty="0" smtClean="0"/>
          </a:p>
          <a:p>
            <a:pPr>
              <a:buNone/>
            </a:pP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Department</a:t>
            </a:r>
            <a:endParaRPr lang="en-US" dirty="0"/>
          </a:p>
        </p:txBody>
      </p:sp>
      <p:sp>
        <p:nvSpPr>
          <p:cNvPr id="3" name="Content Placeholder 2"/>
          <p:cNvSpPr>
            <a:spLocks noGrp="1"/>
          </p:cNvSpPr>
          <p:nvPr>
            <p:ph sz="quarter" idx="1"/>
          </p:nvPr>
        </p:nvSpPr>
        <p:spPr/>
        <p:txBody>
          <a:bodyPr/>
          <a:lstStyle/>
          <a:p>
            <a:pPr>
              <a:buNone/>
            </a:pPr>
            <a:r>
              <a:rPr lang="en-US" dirty="0" smtClean="0"/>
              <a:t>	</a:t>
            </a:r>
          </a:p>
          <a:p>
            <a:pPr>
              <a:buNone/>
            </a:pPr>
            <a:r>
              <a:rPr lang="en-US" sz="4000" dirty="0" smtClean="0"/>
              <a:t>  		Poverty eradication </a:t>
            </a:r>
          </a:p>
          <a:p>
            <a:pPr>
              <a:buNone/>
            </a:pPr>
            <a:r>
              <a:rPr lang="en-US" sz="4000" dirty="0" smtClean="0"/>
              <a:t>		Quality Education</a:t>
            </a:r>
          </a:p>
          <a:p>
            <a:pPr>
              <a:buNone/>
            </a:pPr>
            <a:r>
              <a:rPr lang="en-US" sz="4000" dirty="0" smtClean="0"/>
              <a:t>		Welfare and development of the 	Scheduled Tribes, Scheduled 	Castes and Other Backward 	Classes</a:t>
            </a:r>
            <a:endParaRPr lang="en-US" sz="4000" dirty="0"/>
          </a:p>
        </p:txBody>
      </p:sp>
      <p:sp>
        <p:nvSpPr>
          <p:cNvPr id="5" name="Content Placeholder 2"/>
          <p:cNvSpPr txBox="1">
            <a:spLocks/>
          </p:cNvSpPr>
          <p:nvPr/>
        </p:nvSpPr>
        <p:spPr>
          <a:xfrm>
            <a:off x="454152" y="1679448"/>
            <a:ext cx="8503920" cy="45720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ight Arrow 5"/>
          <p:cNvSpPr/>
          <p:nvPr/>
        </p:nvSpPr>
        <p:spPr>
          <a:xfrm>
            <a:off x="838200" y="2182368"/>
            <a:ext cx="381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838200" y="2895600"/>
            <a:ext cx="381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838200" y="3657600"/>
            <a:ext cx="381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Schemes and </a:t>
            </a:r>
            <a:r>
              <a:rPr lang="en-US" dirty="0" err="1" smtClean="0"/>
              <a:t>Programmes</a:t>
            </a:r>
            <a:endParaRPr lang="en-US" dirty="0"/>
          </a:p>
        </p:txBody>
      </p:sp>
      <p:sp>
        <p:nvSpPr>
          <p:cNvPr id="4" name="Content Placeholder 3"/>
          <p:cNvSpPr>
            <a:spLocks noGrp="1"/>
          </p:cNvSpPr>
          <p:nvPr>
            <p:ph sz="quarter" idx="1"/>
          </p:nvPr>
        </p:nvSpPr>
        <p:spPr>
          <a:xfrm>
            <a:off x="301752" y="1527048"/>
            <a:ext cx="8503920" cy="5102352"/>
          </a:xfrm>
        </p:spPr>
        <p:txBody>
          <a:bodyPr>
            <a:normAutofit fontScale="70000" lnSpcReduction="20000"/>
          </a:bodyPr>
          <a:lstStyle/>
          <a:p>
            <a:r>
              <a:rPr lang="en-US" dirty="0" smtClean="0"/>
              <a:t>Pre-</a:t>
            </a:r>
            <a:r>
              <a:rPr lang="en-US" dirty="0" err="1" smtClean="0"/>
              <a:t>Matric</a:t>
            </a:r>
            <a:r>
              <a:rPr lang="en-US" dirty="0" smtClean="0"/>
              <a:t> Scholarship to ST/SC/OBC (Central and State)</a:t>
            </a:r>
          </a:p>
          <a:p>
            <a:r>
              <a:rPr lang="en-US" dirty="0" smtClean="0"/>
              <a:t>Post </a:t>
            </a:r>
            <a:r>
              <a:rPr lang="en-US" dirty="0" err="1" smtClean="0"/>
              <a:t>Matric</a:t>
            </a:r>
            <a:r>
              <a:rPr lang="en-US" dirty="0" smtClean="0"/>
              <a:t> Scholarship to ST/SC/OBC (Central)</a:t>
            </a:r>
          </a:p>
          <a:p>
            <a:r>
              <a:rPr lang="en-US" dirty="0" smtClean="0"/>
              <a:t>Book Bank for Medical / Engineering SC/ST students (Central and State) </a:t>
            </a:r>
            <a:br>
              <a:rPr lang="en-US" dirty="0" smtClean="0"/>
            </a:br>
            <a:r>
              <a:rPr lang="en-US" dirty="0" smtClean="0"/>
              <a:t>Vocational training for SC/ST trainees (Central and State)</a:t>
            </a:r>
          </a:p>
          <a:p>
            <a:r>
              <a:rPr lang="en-US" dirty="0" smtClean="0"/>
              <a:t>Family Oriented Income Generating Scheme for SC/ST (Central and State)</a:t>
            </a:r>
          </a:p>
          <a:p>
            <a:r>
              <a:rPr lang="en-US" dirty="0" smtClean="0"/>
              <a:t>Infrastructure Development in tribal areas ST/SC (Central and State)</a:t>
            </a:r>
          </a:p>
          <a:p>
            <a:r>
              <a:rPr lang="en-US" dirty="0" smtClean="0"/>
              <a:t>Grants to SC/ST (P) meritorious students (State)</a:t>
            </a:r>
          </a:p>
          <a:p>
            <a:r>
              <a:rPr lang="en-US" dirty="0" smtClean="0"/>
              <a:t>Coaching to SC/ST for Central / State Civil Services Examination &amp; other allied services (Central and State)</a:t>
            </a:r>
          </a:p>
          <a:p>
            <a:r>
              <a:rPr lang="en-US" dirty="0" smtClean="0"/>
              <a:t>FOIG scheme for OBC (State)</a:t>
            </a:r>
          </a:p>
          <a:p>
            <a:r>
              <a:rPr lang="en-US" dirty="0" smtClean="0"/>
              <a:t>Coaching facilities to OBC students (State)</a:t>
            </a:r>
          </a:p>
          <a:p>
            <a:r>
              <a:rPr lang="en-US" dirty="0" smtClean="0"/>
              <a:t>Self Employment for the trainees under Skill Development </a:t>
            </a:r>
            <a:r>
              <a:rPr lang="en-US" dirty="0" err="1" smtClean="0"/>
              <a:t>Programme</a:t>
            </a:r>
            <a:r>
              <a:rPr lang="en-US" dirty="0" smtClean="0"/>
              <a:t> belonging to OBC(State)</a:t>
            </a:r>
          </a:p>
          <a:p>
            <a:r>
              <a:rPr lang="en-US" dirty="0" err="1" smtClean="0"/>
              <a:t>Vanabandhu</a:t>
            </a:r>
            <a:r>
              <a:rPr lang="en-US" dirty="0" smtClean="0"/>
              <a:t> </a:t>
            </a:r>
            <a:r>
              <a:rPr lang="en-US" dirty="0" err="1" smtClean="0"/>
              <a:t>Kalyan</a:t>
            </a:r>
            <a:r>
              <a:rPr lang="en-US" dirty="0" smtClean="0"/>
              <a:t> </a:t>
            </a:r>
            <a:r>
              <a:rPr lang="en-US" dirty="0" err="1" smtClean="0"/>
              <a:t>Yojana</a:t>
            </a:r>
            <a:r>
              <a:rPr lang="en-US" dirty="0" smtClean="0"/>
              <a:t> (Central)</a:t>
            </a:r>
          </a:p>
          <a:p>
            <a:r>
              <a:rPr lang="en-US" dirty="0" smtClean="0"/>
              <a:t>Grants under Article 275 (1) (Central)</a:t>
            </a:r>
          </a:p>
          <a:p>
            <a:r>
              <a:rPr lang="en-US" dirty="0" smtClean="0"/>
              <a:t>SCA to TSP and SCA to SCSP (Central)</a:t>
            </a:r>
          </a:p>
          <a:p>
            <a:r>
              <a:rPr lang="en-US" dirty="0" err="1" smtClean="0"/>
              <a:t>Eklavya</a:t>
            </a:r>
            <a:r>
              <a:rPr lang="en-US" dirty="0" smtClean="0"/>
              <a:t> Model Residential Schools/Ashram Schools </a:t>
            </a:r>
            <a:r>
              <a:rPr lang="en-US" smtClean="0"/>
              <a:t>(Central)</a:t>
            </a: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108</TotalTime>
  <Words>400</Words>
  <Application>Microsoft Office PowerPoint</Application>
  <PresentationFormat>On-screen Show (4:3)</PresentationFormat>
  <Paragraphs>94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Sustainable Development Goals</vt:lpstr>
      <vt:lpstr>MANDATE OF THE DEPARTMENT</vt:lpstr>
      <vt:lpstr>Acts and Rules</vt:lpstr>
      <vt:lpstr>WPT &amp; BC</vt:lpstr>
      <vt:lpstr>Directorate/Authority/Commissions</vt:lpstr>
      <vt:lpstr>District and Subdivision offices</vt:lpstr>
      <vt:lpstr>Autonomous Councils and Development Councils</vt:lpstr>
      <vt:lpstr>Goals of the Department</vt:lpstr>
      <vt:lpstr>Schemes and Programmes</vt:lpstr>
      <vt:lpstr>Status of fund requirement Rs. In Lakhs</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Development Goals</dc:title>
  <dc:creator>Acer</dc:creator>
  <cp:lastModifiedBy>ASSAM</cp:lastModifiedBy>
  <cp:revision>30</cp:revision>
  <dcterms:created xsi:type="dcterms:W3CDTF">2016-05-11T10:09:04Z</dcterms:created>
  <dcterms:modified xsi:type="dcterms:W3CDTF">2016-05-13T06:19:24Z</dcterms:modified>
</cp:coreProperties>
</file>