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32" r:id="rId2"/>
    <p:sldId id="335" r:id="rId3"/>
    <p:sldId id="333" r:id="rId4"/>
    <p:sldId id="334" r:id="rId5"/>
    <p:sldId id="329" r:id="rId6"/>
    <p:sldId id="327" r:id="rId7"/>
    <p:sldId id="274" r:id="rId8"/>
    <p:sldId id="312" r:id="rId9"/>
    <p:sldId id="309" r:id="rId10"/>
    <p:sldId id="317" r:id="rId11"/>
    <p:sldId id="316" r:id="rId12"/>
    <p:sldId id="320" r:id="rId13"/>
    <p:sldId id="321" r:id="rId14"/>
    <p:sldId id="322" r:id="rId15"/>
    <p:sldId id="330" r:id="rId16"/>
    <p:sldId id="319" r:id="rId17"/>
    <p:sldId id="281" r:id="rId18"/>
    <p:sldId id="288" r:id="rId19"/>
    <p:sldId id="294" r:id="rId20"/>
    <p:sldId id="325" r:id="rId21"/>
    <p:sldId id="324" r:id="rId22"/>
    <p:sldId id="302" r:id="rId23"/>
    <p:sldId id="303" r:id="rId24"/>
    <p:sldId id="331" r:id="rId2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6" autoAdjust="0"/>
    <p:restoredTop sz="96263" autoAdjust="0"/>
  </p:normalViewPr>
  <p:slideViewPr>
    <p:cSldViewPr>
      <p:cViewPr>
        <p:scale>
          <a:sx n="70" d="100"/>
          <a:sy n="70" d="100"/>
        </p:scale>
        <p:origin x="13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c\Indicators-dev-plan-29mar16\Data%20Presentation-01.04.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c\Indicators-dev-plan-29mar16\Data%20Presentation-01.04.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c\Indicators-dev-plan-29mar16\Data%20Presentation-01.04.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c\Indicators-dev-plan-29mar16\Data%20Presentation-01.04.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 baseline="0"/>
            </a:pPr>
            <a:r>
              <a:rPr lang="en-IN" sz="1500" baseline="0" dirty="0"/>
              <a:t>Transition Rate (LP to UP)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8564487131416271"/>
          <c:y val="0.26715485564304481"/>
          <c:w val="0.7606310749617855"/>
          <c:h val="0.5781743532058496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1"/>
            <c:spPr>
              <a:solidFill>
                <a:srgbClr val="800000"/>
              </a:solidFill>
            </c:spPr>
          </c:dPt>
          <c:dLbls>
            <c:txPr>
              <a:bodyPr/>
              <a:lstStyle/>
              <a:p>
                <a:pPr>
                  <a:defRPr sz="1400" baseline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GRP!$P$11:$P$12</c:f>
              <c:strCache>
                <c:ptCount val="2"/>
                <c:pt idx="0">
                  <c:v>Assam</c:v>
                </c:pt>
                <c:pt idx="1">
                  <c:v>India</c:v>
                </c:pt>
              </c:strCache>
            </c:strRef>
          </c:cat>
          <c:val>
            <c:numRef>
              <c:f>GRP!$Q$11:$Q$12</c:f>
              <c:numCache>
                <c:formatCode>0.0</c:formatCode>
                <c:ptCount val="2"/>
                <c:pt idx="0">
                  <c:v>91.82</c:v>
                </c:pt>
                <c:pt idx="1">
                  <c:v>88.179999999999978</c:v>
                </c:pt>
              </c:numCache>
            </c:numRef>
          </c:val>
        </c:ser>
        <c:shape val="box"/>
        <c:axId val="104307712"/>
        <c:axId val="32162560"/>
        <c:axId val="0"/>
      </c:bar3DChart>
      <c:catAx>
        <c:axId val="104307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32162560"/>
        <c:crosses val="autoZero"/>
        <c:auto val="1"/>
        <c:lblAlgn val="ctr"/>
        <c:lblOffset val="100"/>
      </c:catAx>
      <c:valAx>
        <c:axId val="32162560"/>
        <c:scaling>
          <c:orientation val="minMax"/>
        </c:scaling>
        <c:axPos val="l"/>
        <c:majorGridlines/>
        <c:numFmt formatCode="0.0" sourceLinked="1"/>
        <c:tickLblPos val="nextTo"/>
        <c:crossAx val="104307712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% of Girls -Elementary  Level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8564487131416271"/>
          <c:y val="0.26715485564304481"/>
          <c:w val="0.76063107496178584"/>
          <c:h val="0.5781743532058496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1"/>
            <c:spPr>
              <a:solidFill>
                <a:srgbClr val="8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aseline="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GRP!$P$15:$P$16</c:f>
              <c:strCache>
                <c:ptCount val="2"/>
                <c:pt idx="0">
                  <c:v>Assam</c:v>
                </c:pt>
                <c:pt idx="1">
                  <c:v>India</c:v>
                </c:pt>
              </c:strCache>
            </c:strRef>
          </c:cat>
          <c:val>
            <c:numRef>
              <c:f>GRP!$Q$15:$Q$16</c:f>
              <c:numCache>
                <c:formatCode>0.0</c:formatCode>
                <c:ptCount val="2"/>
                <c:pt idx="0">
                  <c:v>50.260000000000012</c:v>
                </c:pt>
                <c:pt idx="1">
                  <c:v>47.74</c:v>
                </c:pt>
              </c:numCache>
            </c:numRef>
          </c:val>
        </c:ser>
        <c:shape val="box"/>
        <c:axId val="32445952"/>
        <c:axId val="32447488"/>
        <c:axId val="0"/>
      </c:bar3DChart>
      <c:catAx>
        <c:axId val="32445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32447488"/>
        <c:crosses val="autoZero"/>
        <c:auto val="1"/>
        <c:lblAlgn val="ctr"/>
        <c:lblOffset val="100"/>
      </c:catAx>
      <c:valAx>
        <c:axId val="32447488"/>
        <c:scaling>
          <c:orientation val="minMax"/>
        </c:scaling>
        <c:axPos val="l"/>
        <c:majorGridlines/>
        <c:numFmt formatCode="0.0" sourceLinked="1"/>
        <c:tickLblPos val="nextTo"/>
        <c:crossAx val="32445952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Dropout Rate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8564487131416271"/>
          <c:y val="0.26715485564304481"/>
          <c:w val="0.76063107496178606"/>
          <c:h val="0.5781743532058496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500" baseline="0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</c:dLbls>
          <c:cat>
            <c:strRef>
              <c:f>GRP!$O$20:$O$21</c:f>
              <c:strCache>
                <c:ptCount val="2"/>
                <c:pt idx="0">
                  <c:v>Assam</c:v>
                </c:pt>
                <c:pt idx="1">
                  <c:v>India</c:v>
                </c:pt>
              </c:strCache>
            </c:strRef>
          </c:cat>
          <c:val>
            <c:numRef>
              <c:f>GRP!$P$20:$P$21</c:f>
              <c:numCache>
                <c:formatCode>0.0</c:formatCode>
                <c:ptCount val="2"/>
                <c:pt idx="0">
                  <c:v>7.44</c:v>
                </c:pt>
                <c:pt idx="1">
                  <c:v>4.34</c:v>
                </c:pt>
              </c:numCache>
            </c:numRef>
          </c:val>
        </c:ser>
        <c:ser>
          <c:idx val="1"/>
          <c:order val="1"/>
          <c:spPr>
            <a:solidFill>
              <a:srgbClr val="800000"/>
            </a:solidFill>
          </c:spPr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Val val="1"/>
          </c:dLbls>
          <c:cat>
            <c:strRef>
              <c:f>GRP!$O$20:$O$21</c:f>
              <c:strCache>
                <c:ptCount val="2"/>
                <c:pt idx="0">
                  <c:v>Assam</c:v>
                </c:pt>
                <c:pt idx="1">
                  <c:v>India</c:v>
                </c:pt>
              </c:strCache>
            </c:strRef>
          </c:cat>
          <c:val>
            <c:numRef>
              <c:f>GRP!$Q$20:$Q$21</c:f>
              <c:numCache>
                <c:formatCode>0.0</c:formatCode>
                <c:ptCount val="2"/>
                <c:pt idx="0">
                  <c:v>7.05</c:v>
                </c:pt>
                <c:pt idx="1">
                  <c:v>3.77</c:v>
                </c:pt>
              </c:numCache>
            </c:numRef>
          </c:val>
        </c:ser>
        <c:shape val="box"/>
        <c:axId val="32457472"/>
        <c:axId val="32459008"/>
        <c:axId val="0"/>
      </c:bar3DChart>
      <c:catAx>
        <c:axId val="32457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32459008"/>
        <c:crosses val="autoZero"/>
        <c:auto val="1"/>
        <c:lblAlgn val="ctr"/>
        <c:lblOffset val="100"/>
      </c:catAx>
      <c:valAx>
        <c:axId val="32459008"/>
        <c:scaling>
          <c:orientation val="minMax"/>
        </c:scaling>
        <c:axPos val="l"/>
        <c:majorGridlines/>
        <c:numFmt formatCode="0.0" sourceLinked="1"/>
        <c:tickLblPos val="nextTo"/>
        <c:crossAx val="32457472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GER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8564487131416271"/>
          <c:y val="0.26715485564304481"/>
          <c:w val="0.7606310749617865"/>
          <c:h val="0.5781743532058496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</c:dLbls>
          <c:cat>
            <c:strRef>
              <c:f>GRP!$O$25:$O$26</c:f>
              <c:strCache>
                <c:ptCount val="2"/>
                <c:pt idx="0">
                  <c:v>Assam</c:v>
                </c:pt>
                <c:pt idx="1">
                  <c:v>India</c:v>
                </c:pt>
              </c:strCache>
            </c:strRef>
          </c:cat>
          <c:val>
            <c:numRef>
              <c:f>GRP!$P$25:$P$26</c:f>
              <c:numCache>
                <c:formatCode>0.0</c:formatCode>
                <c:ptCount val="2"/>
                <c:pt idx="0">
                  <c:v>114.69</c:v>
                </c:pt>
                <c:pt idx="1">
                  <c:v>100.08</c:v>
                </c:pt>
              </c:numCache>
            </c:numRef>
          </c:val>
        </c:ser>
        <c:ser>
          <c:idx val="1"/>
          <c:order val="1"/>
          <c:spPr>
            <a:solidFill>
              <a:srgbClr val="800000"/>
            </a:solidFill>
          </c:spPr>
          <c:dLbls>
            <c:txPr>
              <a:bodyPr/>
              <a:lstStyle/>
              <a:p>
                <a:pPr>
                  <a:defRPr sz="1100" baseline="0">
                    <a:latin typeface="Arial Narrow" panose="020B0606020202030204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GRP!$O$25:$O$26</c:f>
              <c:strCache>
                <c:ptCount val="2"/>
                <c:pt idx="0">
                  <c:v>Assam</c:v>
                </c:pt>
                <c:pt idx="1">
                  <c:v>India</c:v>
                </c:pt>
              </c:strCache>
            </c:strRef>
          </c:cat>
          <c:val>
            <c:numRef>
              <c:f>GRP!$Q$25:$Q$26</c:f>
              <c:numCache>
                <c:formatCode>0.0</c:formatCode>
                <c:ptCount val="2"/>
                <c:pt idx="0">
                  <c:v>83.98</c:v>
                </c:pt>
                <c:pt idx="1">
                  <c:v>91.240000000000023</c:v>
                </c:pt>
              </c:numCache>
            </c:numRef>
          </c:val>
        </c:ser>
        <c:shape val="box"/>
        <c:axId val="32517504"/>
        <c:axId val="32523392"/>
        <c:axId val="0"/>
      </c:bar3DChart>
      <c:catAx>
        <c:axId val="32517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32523392"/>
        <c:crosses val="autoZero"/>
        <c:auto val="1"/>
        <c:lblAlgn val="ctr"/>
        <c:lblOffset val="100"/>
      </c:catAx>
      <c:valAx>
        <c:axId val="32523392"/>
        <c:scaling>
          <c:orientation val="minMax"/>
        </c:scaling>
        <c:axPos val="l"/>
        <c:majorGridlines/>
        <c:numFmt formatCode="0.0" sourceLinked="1"/>
        <c:tickLblPos val="nextTo"/>
        <c:crossAx val="32517504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AEF77-ECFA-4EC3-9041-CEE37043C6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2F167-DFE0-410D-BBED-092873DBCDB8}">
      <dgm:prSet phldrT="[Text]" custT="1"/>
      <dgm:spPr/>
      <dgm:t>
        <a:bodyPr/>
        <a:lstStyle/>
        <a:p>
          <a:r>
            <a:rPr lang="en-US" sz="1600" dirty="0" smtClean="0"/>
            <a:t>Char</a:t>
          </a:r>
          <a:endParaRPr lang="en-US" sz="1600" dirty="0"/>
        </a:p>
      </dgm:t>
    </dgm:pt>
    <dgm:pt modelId="{4991F460-9FD9-40C1-B1AD-D59E4E34ADC9}" type="parTrans" cxnId="{698BA03D-57F7-4089-8E04-E8ACCCB076A4}">
      <dgm:prSet/>
      <dgm:spPr/>
      <dgm:t>
        <a:bodyPr/>
        <a:lstStyle/>
        <a:p>
          <a:endParaRPr lang="en-US" sz="1600"/>
        </a:p>
      </dgm:t>
    </dgm:pt>
    <dgm:pt modelId="{24D42F45-94B6-484C-BBDA-7818A217459D}" type="sibTrans" cxnId="{698BA03D-57F7-4089-8E04-E8ACCCB076A4}">
      <dgm:prSet custT="1"/>
      <dgm:spPr/>
      <dgm:t>
        <a:bodyPr/>
        <a:lstStyle/>
        <a:p>
          <a:endParaRPr lang="en-US" sz="1600"/>
        </a:p>
      </dgm:t>
    </dgm:pt>
    <dgm:pt modelId="{C9C8EADD-2BE1-4E64-9AC1-8CFB2862D7C5}">
      <dgm:prSet phldrT="[Text]" custT="1"/>
      <dgm:spPr/>
      <dgm:t>
        <a:bodyPr/>
        <a:lstStyle/>
        <a:p>
          <a:r>
            <a:rPr lang="en-US" sz="1600" dirty="0" smtClean="0"/>
            <a:t>Girl</a:t>
          </a:r>
          <a:endParaRPr lang="en-US" sz="1600" dirty="0"/>
        </a:p>
      </dgm:t>
    </dgm:pt>
    <dgm:pt modelId="{08EE6EFA-B465-45F9-B159-08CAA5CCA878}" type="parTrans" cxnId="{9A70234A-4A20-4C58-B3B1-C89AE79B1751}">
      <dgm:prSet/>
      <dgm:spPr/>
      <dgm:t>
        <a:bodyPr/>
        <a:lstStyle/>
        <a:p>
          <a:endParaRPr lang="en-US" sz="1600"/>
        </a:p>
      </dgm:t>
    </dgm:pt>
    <dgm:pt modelId="{3786B894-ACE0-4946-A74D-DFAFD669B8FC}" type="sibTrans" cxnId="{9A70234A-4A20-4C58-B3B1-C89AE79B1751}">
      <dgm:prSet custT="1"/>
      <dgm:spPr/>
      <dgm:t>
        <a:bodyPr/>
        <a:lstStyle/>
        <a:p>
          <a:endParaRPr lang="en-US" sz="1600"/>
        </a:p>
      </dgm:t>
    </dgm:pt>
    <dgm:pt modelId="{4D05EC25-B902-4F6B-9834-07A9FAAE19F1}">
      <dgm:prSet phldrT="[Text]" custT="1"/>
      <dgm:spPr/>
      <dgm:t>
        <a:bodyPr/>
        <a:lstStyle/>
        <a:p>
          <a:r>
            <a:rPr lang="en-US" sz="1600" dirty="0" smtClean="0"/>
            <a:t>CWSN</a:t>
          </a:r>
          <a:endParaRPr lang="en-US" sz="1600" dirty="0"/>
        </a:p>
      </dgm:t>
    </dgm:pt>
    <dgm:pt modelId="{F085468B-D309-433C-9452-4341A238CBA3}" type="parTrans" cxnId="{1F747FB1-FB6B-4C5E-A927-9DB45F40DE7E}">
      <dgm:prSet/>
      <dgm:spPr/>
      <dgm:t>
        <a:bodyPr/>
        <a:lstStyle/>
        <a:p>
          <a:endParaRPr lang="en-US" sz="1600"/>
        </a:p>
      </dgm:t>
    </dgm:pt>
    <dgm:pt modelId="{7962DC24-A8E4-4D05-B864-70D078F975EE}" type="sibTrans" cxnId="{1F747FB1-FB6B-4C5E-A927-9DB45F40DE7E}">
      <dgm:prSet custT="1"/>
      <dgm:spPr/>
      <dgm:t>
        <a:bodyPr/>
        <a:lstStyle/>
        <a:p>
          <a:endParaRPr lang="en-US" sz="1600"/>
        </a:p>
      </dgm:t>
    </dgm:pt>
    <dgm:pt modelId="{E0D7D0FD-F198-406B-B106-3975F001C235}">
      <dgm:prSet phldrT="[Text]" custT="1"/>
      <dgm:spPr/>
      <dgm:t>
        <a:bodyPr/>
        <a:lstStyle/>
        <a:p>
          <a:r>
            <a:rPr lang="en-US" sz="1600" dirty="0" smtClean="0"/>
            <a:t>Hilly</a:t>
          </a:r>
          <a:endParaRPr lang="en-US" sz="1600" dirty="0"/>
        </a:p>
      </dgm:t>
    </dgm:pt>
    <dgm:pt modelId="{40D50466-C62D-45B2-A331-7EFBDD51FF25}" type="parTrans" cxnId="{20C586E6-8AA1-4706-95E2-7A88F74DD0AD}">
      <dgm:prSet/>
      <dgm:spPr/>
      <dgm:t>
        <a:bodyPr/>
        <a:lstStyle/>
        <a:p>
          <a:endParaRPr lang="en-US" sz="1600"/>
        </a:p>
      </dgm:t>
    </dgm:pt>
    <dgm:pt modelId="{546EC353-DDC7-49F3-B87F-9F1BB2AE5C32}" type="sibTrans" cxnId="{20C586E6-8AA1-4706-95E2-7A88F74DD0AD}">
      <dgm:prSet custT="1"/>
      <dgm:spPr/>
      <dgm:t>
        <a:bodyPr/>
        <a:lstStyle/>
        <a:p>
          <a:endParaRPr lang="en-US" sz="1600"/>
        </a:p>
      </dgm:t>
    </dgm:pt>
    <dgm:pt modelId="{4960D510-8200-4F1E-B14F-67D1F019E037}">
      <dgm:prSet phldrT="[Text]" custT="1"/>
      <dgm:spPr/>
      <dgm:t>
        <a:bodyPr/>
        <a:lstStyle/>
        <a:p>
          <a:r>
            <a:rPr lang="en-US" sz="1600" dirty="0" smtClean="0"/>
            <a:t>TG</a:t>
          </a:r>
          <a:endParaRPr lang="en-US" sz="1600" dirty="0"/>
        </a:p>
      </dgm:t>
    </dgm:pt>
    <dgm:pt modelId="{ADFD3BE7-D09A-4100-89D4-74EA40747B01}" type="parTrans" cxnId="{3DC55BD3-0B26-4B19-9DB8-E87E2851CBF4}">
      <dgm:prSet/>
      <dgm:spPr/>
      <dgm:t>
        <a:bodyPr/>
        <a:lstStyle/>
        <a:p>
          <a:endParaRPr lang="en-US" sz="1600"/>
        </a:p>
      </dgm:t>
    </dgm:pt>
    <dgm:pt modelId="{101BF174-773F-4A87-8CF6-5FA30F37F8B8}" type="sibTrans" cxnId="{3DC55BD3-0B26-4B19-9DB8-E87E2851CBF4}">
      <dgm:prSet custT="1"/>
      <dgm:spPr/>
      <dgm:t>
        <a:bodyPr/>
        <a:lstStyle/>
        <a:p>
          <a:endParaRPr lang="en-US" sz="1600"/>
        </a:p>
      </dgm:t>
    </dgm:pt>
    <dgm:pt modelId="{6F009AC4-50A1-42EB-BCC4-9B237C63903E}" type="pres">
      <dgm:prSet presAssocID="{D92AEF77-ECFA-4EC3-9041-CEE37043C6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ABBCC-D8BA-47C6-A80F-58581D50A177}" type="pres">
      <dgm:prSet presAssocID="{B092F167-DFE0-410D-BBED-092873DBCDB8}" presName="node" presStyleLbl="node1" presStyleIdx="0" presStyleCnt="5" custRadScaleRad="100069" custRadScaleInc="-5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7FD9E-43A9-4878-B964-0B3476F109BD}" type="pres">
      <dgm:prSet presAssocID="{24D42F45-94B6-484C-BBDA-7818A217459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BCD0674-CC2C-4086-92F4-F84104FF1D88}" type="pres">
      <dgm:prSet presAssocID="{24D42F45-94B6-484C-BBDA-7818A217459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6CDB021-8167-4574-B808-B8C0A3DEA96B}" type="pres">
      <dgm:prSet presAssocID="{C9C8EADD-2BE1-4E64-9AC1-8CFB2862D7C5}" presName="node" presStyleLbl="node1" presStyleIdx="1" presStyleCnt="5" custRadScaleRad="119739" custRadScaleInc="-44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7EC82-AA4C-4A5E-B054-6DD21EB944D7}" type="pres">
      <dgm:prSet presAssocID="{3786B894-ACE0-4946-A74D-DFAFD669B8FC}" presName="sibTrans" presStyleLbl="sibTrans2D1" presStyleIdx="1" presStyleCnt="5" custLinFactNeighborX="21402" custLinFactNeighborY="479" custRadScaleRad="67167" custRadScaleInc="-2147483648"/>
      <dgm:spPr/>
      <dgm:t>
        <a:bodyPr/>
        <a:lstStyle/>
        <a:p>
          <a:endParaRPr lang="en-US"/>
        </a:p>
      </dgm:t>
    </dgm:pt>
    <dgm:pt modelId="{1AB875B5-F022-42F6-AE28-7958DE7FA09E}" type="pres">
      <dgm:prSet presAssocID="{3786B894-ACE0-4946-A74D-DFAFD669B8F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D23022A-6764-4357-94C2-88CCE341D040}" type="pres">
      <dgm:prSet presAssocID="{4D05EC25-B902-4F6B-9834-07A9FAAE19F1}" presName="node" presStyleLbl="node1" presStyleIdx="2" presStyleCnt="5" custRadScaleRad="132868" custRadScaleInc="-113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FD593-2282-4E13-AF14-BC5C2E6F34E4}" type="pres">
      <dgm:prSet presAssocID="{7962DC24-A8E4-4D05-B864-70D078F975EE}" presName="sibTrans" presStyleLbl="sibTrans2D1" presStyleIdx="2" presStyleCnt="5" custAng="13815326" custFlipHor="1" custScaleX="48666" custScaleY="51783" custLinFactY="4423" custLinFactNeighborX="98802" custLinFactNeighborY="100000"/>
      <dgm:spPr/>
      <dgm:t>
        <a:bodyPr/>
        <a:lstStyle/>
        <a:p>
          <a:endParaRPr lang="en-US"/>
        </a:p>
      </dgm:t>
    </dgm:pt>
    <dgm:pt modelId="{0EB9A6C4-8DB5-4A1E-8452-6EFEF8817746}" type="pres">
      <dgm:prSet presAssocID="{7962DC24-A8E4-4D05-B864-70D078F975E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0F9F447-C150-41A3-9F0E-64B2905DEE15}" type="pres">
      <dgm:prSet presAssocID="{E0D7D0FD-F198-406B-B106-3975F001C235}" presName="node" presStyleLbl="node1" presStyleIdx="3" presStyleCnt="5" custRadScaleRad="79924" custRadScaleInc="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18029-5DDA-4CC1-B53F-98F80796CEF0}" type="pres">
      <dgm:prSet presAssocID="{546EC353-DDC7-49F3-B87F-9F1BB2AE5C3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8A579F1-8897-4F7F-94F9-0F5C457490E8}" type="pres">
      <dgm:prSet presAssocID="{546EC353-DDC7-49F3-B87F-9F1BB2AE5C3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0BD7CE7-27D5-42D8-9642-43EE781FC427}" type="pres">
      <dgm:prSet presAssocID="{4960D510-8200-4F1E-B14F-67D1F019E037}" presName="node" presStyleLbl="node1" presStyleIdx="4" presStyleCnt="5" custRadScaleRad="94552" custRadScaleInc="-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EC554-B7B0-407E-AED4-BFAF4C5E216D}" type="pres">
      <dgm:prSet presAssocID="{101BF174-773F-4A87-8CF6-5FA30F37F8B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C56EECF-D346-42ED-82D8-08426DB0B0C4}" type="pres">
      <dgm:prSet presAssocID="{101BF174-773F-4A87-8CF6-5FA30F37F8B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E7AF786-6735-4483-A732-5C52E33AFE8C}" type="presOf" srcId="{4960D510-8200-4F1E-B14F-67D1F019E037}" destId="{10BD7CE7-27D5-42D8-9642-43EE781FC427}" srcOrd="0" destOrd="0" presId="urn:microsoft.com/office/officeart/2005/8/layout/cycle2"/>
    <dgm:cxn modelId="{792491BE-F593-46F6-A1A3-E00BCEE9039A}" type="presOf" srcId="{B092F167-DFE0-410D-BBED-092873DBCDB8}" destId="{119ABBCC-D8BA-47C6-A80F-58581D50A177}" srcOrd="0" destOrd="0" presId="urn:microsoft.com/office/officeart/2005/8/layout/cycle2"/>
    <dgm:cxn modelId="{FB3BA66F-B8DD-4E8B-9E54-16B409E64521}" type="presOf" srcId="{101BF174-773F-4A87-8CF6-5FA30F37F8B8}" destId="{F8AEC554-B7B0-407E-AED4-BFAF4C5E216D}" srcOrd="0" destOrd="0" presId="urn:microsoft.com/office/officeart/2005/8/layout/cycle2"/>
    <dgm:cxn modelId="{B91FD39D-6B6F-47A2-A497-610C1E3319BD}" type="presOf" srcId="{D92AEF77-ECFA-4EC3-9041-CEE37043C6B2}" destId="{6F009AC4-50A1-42EB-BCC4-9B237C63903E}" srcOrd="0" destOrd="0" presId="urn:microsoft.com/office/officeart/2005/8/layout/cycle2"/>
    <dgm:cxn modelId="{30EA2F0A-8172-4A00-A2A0-6BD5127F6700}" type="presOf" srcId="{E0D7D0FD-F198-406B-B106-3975F001C235}" destId="{80F9F447-C150-41A3-9F0E-64B2905DEE15}" srcOrd="0" destOrd="0" presId="urn:microsoft.com/office/officeart/2005/8/layout/cycle2"/>
    <dgm:cxn modelId="{3D9512BB-6BED-4544-912C-807A567DD1CD}" type="presOf" srcId="{C9C8EADD-2BE1-4E64-9AC1-8CFB2862D7C5}" destId="{D6CDB021-8167-4574-B808-B8C0A3DEA96B}" srcOrd="0" destOrd="0" presId="urn:microsoft.com/office/officeart/2005/8/layout/cycle2"/>
    <dgm:cxn modelId="{20C586E6-8AA1-4706-95E2-7A88F74DD0AD}" srcId="{D92AEF77-ECFA-4EC3-9041-CEE37043C6B2}" destId="{E0D7D0FD-F198-406B-B106-3975F001C235}" srcOrd="3" destOrd="0" parTransId="{40D50466-C62D-45B2-A331-7EFBDD51FF25}" sibTransId="{546EC353-DDC7-49F3-B87F-9F1BB2AE5C32}"/>
    <dgm:cxn modelId="{1F747FB1-FB6B-4C5E-A927-9DB45F40DE7E}" srcId="{D92AEF77-ECFA-4EC3-9041-CEE37043C6B2}" destId="{4D05EC25-B902-4F6B-9834-07A9FAAE19F1}" srcOrd="2" destOrd="0" parTransId="{F085468B-D309-433C-9452-4341A238CBA3}" sibTransId="{7962DC24-A8E4-4D05-B864-70D078F975EE}"/>
    <dgm:cxn modelId="{6FD0BD1B-F8F5-4BB5-BCDD-8B93045FD581}" type="presOf" srcId="{101BF174-773F-4A87-8CF6-5FA30F37F8B8}" destId="{1C56EECF-D346-42ED-82D8-08426DB0B0C4}" srcOrd="1" destOrd="0" presId="urn:microsoft.com/office/officeart/2005/8/layout/cycle2"/>
    <dgm:cxn modelId="{DD17FAAB-A7F2-4204-9311-0862D4003543}" type="presOf" srcId="{4D05EC25-B902-4F6B-9834-07A9FAAE19F1}" destId="{DD23022A-6764-4357-94C2-88CCE341D040}" srcOrd="0" destOrd="0" presId="urn:microsoft.com/office/officeart/2005/8/layout/cycle2"/>
    <dgm:cxn modelId="{698BA03D-57F7-4089-8E04-E8ACCCB076A4}" srcId="{D92AEF77-ECFA-4EC3-9041-CEE37043C6B2}" destId="{B092F167-DFE0-410D-BBED-092873DBCDB8}" srcOrd="0" destOrd="0" parTransId="{4991F460-9FD9-40C1-B1AD-D59E4E34ADC9}" sibTransId="{24D42F45-94B6-484C-BBDA-7818A217459D}"/>
    <dgm:cxn modelId="{6A80DE22-EF44-4587-BC29-4E4C59FEFA42}" type="presOf" srcId="{546EC353-DDC7-49F3-B87F-9F1BB2AE5C32}" destId="{68018029-5DDA-4CC1-B53F-98F80796CEF0}" srcOrd="0" destOrd="0" presId="urn:microsoft.com/office/officeart/2005/8/layout/cycle2"/>
    <dgm:cxn modelId="{EA0BF16C-B679-40EB-91A2-4D814235F03A}" type="presOf" srcId="{3786B894-ACE0-4946-A74D-DFAFD669B8FC}" destId="{1AB875B5-F022-42F6-AE28-7958DE7FA09E}" srcOrd="1" destOrd="0" presId="urn:microsoft.com/office/officeart/2005/8/layout/cycle2"/>
    <dgm:cxn modelId="{DED0582F-C3C8-462E-B089-80212C12A37A}" type="presOf" srcId="{7962DC24-A8E4-4D05-B864-70D078F975EE}" destId="{0EB9A6C4-8DB5-4A1E-8452-6EFEF8817746}" srcOrd="1" destOrd="0" presId="urn:microsoft.com/office/officeart/2005/8/layout/cycle2"/>
    <dgm:cxn modelId="{9A70234A-4A20-4C58-B3B1-C89AE79B1751}" srcId="{D92AEF77-ECFA-4EC3-9041-CEE37043C6B2}" destId="{C9C8EADD-2BE1-4E64-9AC1-8CFB2862D7C5}" srcOrd="1" destOrd="0" parTransId="{08EE6EFA-B465-45F9-B159-08CAA5CCA878}" sibTransId="{3786B894-ACE0-4946-A74D-DFAFD669B8FC}"/>
    <dgm:cxn modelId="{6A7EFD85-143C-44DF-9CE1-4F1EAF2DC34B}" type="presOf" srcId="{24D42F45-94B6-484C-BBDA-7818A217459D}" destId="{CBCD0674-CC2C-4086-92F4-F84104FF1D88}" srcOrd="1" destOrd="0" presId="urn:microsoft.com/office/officeart/2005/8/layout/cycle2"/>
    <dgm:cxn modelId="{3DC55BD3-0B26-4B19-9DB8-E87E2851CBF4}" srcId="{D92AEF77-ECFA-4EC3-9041-CEE37043C6B2}" destId="{4960D510-8200-4F1E-B14F-67D1F019E037}" srcOrd="4" destOrd="0" parTransId="{ADFD3BE7-D09A-4100-89D4-74EA40747B01}" sibTransId="{101BF174-773F-4A87-8CF6-5FA30F37F8B8}"/>
    <dgm:cxn modelId="{736B88EC-9F8F-4276-B311-61F46F1B0302}" type="presOf" srcId="{546EC353-DDC7-49F3-B87F-9F1BB2AE5C32}" destId="{58A579F1-8897-4F7F-94F9-0F5C457490E8}" srcOrd="1" destOrd="0" presId="urn:microsoft.com/office/officeart/2005/8/layout/cycle2"/>
    <dgm:cxn modelId="{A16D1CD9-13B8-49F9-9F25-5AE0134BB2D8}" type="presOf" srcId="{24D42F45-94B6-484C-BBDA-7818A217459D}" destId="{8737FD9E-43A9-4878-B964-0B3476F109BD}" srcOrd="0" destOrd="0" presId="urn:microsoft.com/office/officeart/2005/8/layout/cycle2"/>
    <dgm:cxn modelId="{70F6BA71-6FB2-4639-A01B-D05479FB9102}" type="presOf" srcId="{3786B894-ACE0-4946-A74D-DFAFD669B8FC}" destId="{34E7EC82-AA4C-4A5E-B054-6DD21EB944D7}" srcOrd="0" destOrd="0" presId="urn:microsoft.com/office/officeart/2005/8/layout/cycle2"/>
    <dgm:cxn modelId="{1139E8E8-29DD-40D0-91B5-302C51D11678}" type="presOf" srcId="{7962DC24-A8E4-4D05-B864-70D078F975EE}" destId="{FF9FD593-2282-4E13-AF14-BC5C2E6F34E4}" srcOrd="0" destOrd="0" presId="urn:microsoft.com/office/officeart/2005/8/layout/cycle2"/>
    <dgm:cxn modelId="{A9D0B949-1388-4221-B713-0DDA0DC6387E}" type="presParOf" srcId="{6F009AC4-50A1-42EB-BCC4-9B237C63903E}" destId="{119ABBCC-D8BA-47C6-A80F-58581D50A177}" srcOrd="0" destOrd="0" presId="urn:microsoft.com/office/officeart/2005/8/layout/cycle2"/>
    <dgm:cxn modelId="{EC11619C-9693-4C02-9F14-70F19618EE00}" type="presParOf" srcId="{6F009AC4-50A1-42EB-BCC4-9B237C63903E}" destId="{8737FD9E-43A9-4878-B964-0B3476F109BD}" srcOrd="1" destOrd="0" presId="urn:microsoft.com/office/officeart/2005/8/layout/cycle2"/>
    <dgm:cxn modelId="{B7FD38C8-02DB-48C9-9067-5F4E7F8F2AF9}" type="presParOf" srcId="{8737FD9E-43A9-4878-B964-0B3476F109BD}" destId="{CBCD0674-CC2C-4086-92F4-F84104FF1D88}" srcOrd="0" destOrd="0" presId="urn:microsoft.com/office/officeart/2005/8/layout/cycle2"/>
    <dgm:cxn modelId="{FB8A21A7-560B-4197-8CBA-4527F5BF5E90}" type="presParOf" srcId="{6F009AC4-50A1-42EB-BCC4-9B237C63903E}" destId="{D6CDB021-8167-4574-B808-B8C0A3DEA96B}" srcOrd="2" destOrd="0" presId="urn:microsoft.com/office/officeart/2005/8/layout/cycle2"/>
    <dgm:cxn modelId="{C2224B6B-B631-48AB-B0D3-E75B8691900D}" type="presParOf" srcId="{6F009AC4-50A1-42EB-BCC4-9B237C63903E}" destId="{34E7EC82-AA4C-4A5E-B054-6DD21EB944D7}" srcOrd="3" destOrd="0" presId="urn:microsoft.com/office/officeart/2005/8/layout/cycle2"/>
    <dgm:cxn modelId="{96B46D16-C327-4EA6-9787-9890E5DC595E}" type="presParOf" srcId="{34E7EC82-AA4C-4A5E-B054-6DD21EB944D7}" destId="{1AB875B5-F022-42F6-AE28-7958DE7FA09E}" srcOrd="0" destOrd="0" presId="urn:microsoft.com/office/officeart/2005/8/layout/cycle2"/>
    <dgm:cxn modelId="{80A25CF0-F9C3-44E4-B45A-ABCF14076C7E}" type="presParOf" srcId="{6F009AC4-50A1-42EB-BCC4-9B237C63903E}" destId="{DD23022A-6764-4357-94C2-88CCE341D040}" srcOrd="4" destOrd="0" presId="urn:microsoft.com/office/officeart/2005/8/layout/cycle2"/>
    <dgm:cxn modelId="{EAB6F865-8C1D-4B1C-A557-D48A717845F0}" type="presParOf" srcId="{6F009AC4-50A1-42EB-BCC4-9B237C63903E}" destId="{FF9FD593-2282-4E13-AF14-BC5C2E6F34E4}" srcOrd="5" destOrd="0" presId="urn:microsoft.com/office/officeart/2005/8/layout/cycle2"/>
    <dgm:cxn modelId="{F5DDCCCF-757A-4AF1-BAFD-91536B46DDBC}" type="presParOf" srcId="{FF9FD593-2282-4E13-AF14-BC5C2E6F34E4}" destId="{0EB9A6C4-8DB5-4A1E-8452-6EFEF8817746}" srcOrd="0" destOrd="0" presId="urn:microsoft.com/office/officeart/2005/8/layout/cycle2"/>
    <dgm:cxn modelId="{374E8EFA-0073-43EF-B41E-FF15EEA9B6B1}" type="presParOf" srcId="{6F009AC4-50A1-42EB-BCC4-9B237C63903E}" destId="{80F9F447-C150-41A3-9F0E-64B2905DEE15}" srcOrd="6" destOrd="0" presId="urn:microsoft.com/office/officeart/2005/8/layout/cycle2"/>
    <dgm:cxn modelId="{B842597F-4F7C-42F2-8975-6B6FF6B4E139}" type="presParOf" srcId="{6F009AC4-50A1-42EB-BCC4-9B237C63903E}" destId="{68018029-5DDA-4CC1-B53F-98F80796CEF0}" srcOrd="7" destOrd="0" presId="urn:microsoft.com/office/officeart/2005/8/layout/cycle2"/>
    <dgm:cxn modelId="{F2DA0C17-D6BE-4E97-8B5C-C2B8E0F3D883}" type="presParOf" srcId="{68018029-5DDA-4CC1-B53F-98F80796CEF0}" destId="{58A579F1-8897-4F7F-94F9-0F5C457490E8}" srcOrd="0" destOrd="0" presId="urn:microsoft.com/office/officeart/2005/8/layout/cycle2"/>
    <dgm:cxn modelId="{8E16AF87-4C6F-4396-A5CF-D5E7E547CB9D}" type="presParOf" srcId="{6F009AC4-50A1-42EB-BCC4-9B237C63903E}" destId="{10BD7CE7-27D5-42D8-9642-43EE781FC427}" srcOrd="8" destOrd="0" presId="urn:microsoft.com/office/officeart/2005/8/layout/cycle2"/>
    <dgm:cxn modelId="{AC797720-8CC1-4E08-BCDF-180F87C6B8ED}" type="presParOf" srcId="{6F009AC4-50A1-42EB-BCC4-9B237C63903E}" destId="{F8AEC554-B7B0-407E-AED4-BFAF4C5E216D}" srcOrd="9" destOrd="0" presId="urn:microsoft.com/office/officeart/2005/8/layout/cycle2"/>
    <dgm:cxn modelId="{6DD845FE-1D25-4707-97B1-EAEDD9E9303E}" type="presParOf" srcId="{F8AEC554-B7B0-407E-AED4-BFAF4C5E216D}" destId="{1C56EECF-D346-42ED-82D8-08426DB0B0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ABBCC-D8BA-47C6-A80F-58581D50A177}">
      <dsp:nvSpPr>
        <dsp:cNvPr id="0" name=""/>
        <dsp:cNvSpPr/>
      </dsp:nvSpPr>
      <dsp:spPr>
        <a:xfrm>
          <a:off x="1752598" y="592"/>
          <a:ext cx="1044029" cy="1044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Char</a:t>
          </a:r>
          <a:endParaRPr lang="en-US" sz="1600" kern="1200" dirty="0"/>
        </a:p>
      </dsp:txBody>
      <dsp:txXfrm>
        <a:off x="1905493" y="153487"/>
        <a:ext cx="738239" cy="738239"/>
      </dsp:txXfrm>
    </dsp:sp>
    <dsp:sp modelId="{8737FD9E-43A9-4878-B964-0B3476F109BD}">
      <dsp:nvSpPr>
        <dsp:cNvPr id="0" name=""/>
        <dsp:cNvSpPr/>
      </dsp:nvSpPr>
      <dsp:spPr>
        <a:xfrm rot="1063298">
          <a:off x="2849841" y="563771"/>
          <a:ext cx="209825" cy="352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851335" y="624663"/>
        <a:ext cx="146878" cy="211415"/>
      </dsp:txXfrm>
    </dsp:sp>
    <dsp:sp modelId="{D6CDB021-8167-4574-B808-B8C0A3DEA96B}">
      <dsp:nvSpPr>
        <dsp:cNvPr id="0" name=""/>
        <dsp:cNvSpPr/>
      </dsp:nvSpPr>
      <dsp:spPr>
        <a:xfrm>
          <a:off x="3124194" y="438895"/>
          <a:ext cx="1044029" cy="1044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Girl</a:t>
          </a:r>
          <a:endParaRPr lang="en-US" sz="1600" kern="1200" dirty="0"/>
        </a:p>
      </dsp:txBody>
      <dsp:txXfrm>
        <a:off x="3277089" y="591790"/>
        <a:ext cx="738239" cy="738239"/>
      </dsp:txXfrm>
    </dsp:sp>
    <dsp:sp modelId="{34E7EC82-AA4C-4A5E-B054-6DD21EB944D7}">
      <dsp:nvSpPr>
        <dsp:cNvPr id="0" name=""/>
        <dsp:cNvSpPr/>
      </dsp:nvSpPr>
      <dsp:spPr>
        <a:xfrm rot="4361288">
          <a:off x="3799279" y="1429642"/>
          <a:ext cx="165808" cy="352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16749" y="1476370"/>
        <a:ext cx="116066" cy="211415"/>
      </dsp:txXfrm>
    </dsp:sp>
    <dsp:sp modelId="{DD23022A-6764-4357-94C2-88CCE341D040}">
      <dsp:nvSpPr>
        <dsp:cNvPr id="0" name=""/>
        <dsp:cNvSpPr/>
      </dsp:nvSpPr>
      <dsp:spPr>
        <a:xfrm>
          <a:off x="3527963" y="1734304"/>
          <a:ext cx="1044029" cy="1044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CWSN</a:t>
          </a:r>
          <a:endParaRPr lang="en-US" sz="1600" kern="1200" dirty="0"/>
        </a:p>
      </dsp:txBody>
      <dsp:txXfrm>
        <a:off x="3680858" y="1887199"/>
        <a:ext cx="738239" cy="738239"/>
      </dsp:txXfrm>
    </dsp:sp>
    <dsp:sp modelId="{FF9FD593-2282-4E13-AF14-BC5C2E6F34E4}">
      <dsp:nvSpPr>
        <dsp:cNvPr id="0" name=""/>
        <dsp:cNvSpPr/>
      </dsp:nvSpPr>
      <dsp:spPr>
        <a:xfrm rot="19238752" flipH="1">
          <a:off x="3426358" y="2756609"/>
          <a:ext cx="351100" cy="182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474891" y="2775746"/>
        <a:ext cx="296361" cy="109478"/>
      </dsp:txXfrm>
    </dsp:sp>
    <dsp:sp modelId="{80F9F447-C150-41A3-9F0E-64B2905DEE15}">
      <dsp:nvSpPr>
        <dsp:cNvPr id="0" name=""/>
        <dsp:cNvSpPr/>
      </dsp:nvSpPr>
      <dsp:spPr>
        <a:xfrm>
          <a:off x="1166113" y="2189180"/>
          <a:ext cx="1044029" cy="1044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Hilly</a:t>
          </a:r>
          <a:endParaRPr lang="en-US" sz="1600" kern="1200" dirty="0"/>
        </a:p>
      </dsp:txBody>
      <dsp:txXfrm>
        <a:off x="1319008" y="2342075"/>
        <a:ext cx="738239" cy="738239"/>
      </dsp:txXfrm>
    </dsp:sp>
    <dsp:sp modelId="{68018029-5DDA-4CC1-B53F-98F80796CEF0}">
      <dsp:nvSpPr>
        <dsp:cNvPr id="0" name=""/>
        <dsp:cNvSpPr/>
      </dsp:nvSpPr>
      <dsp:spPr>
        <a:xfrm rot="14726229">
          <a:off x="1323513" y="1920688"/>
          <a:ext cx="167672" cy="352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359119" y="2014035"/>
        <a:ext cx="117370" cy="211415"/>
      </dsp:txXfrm>
    </dsp:sp>
    <dsp:sp modelId="{10BD7CE7-27D5-42D8-9642-43EE781FC427}">
      <dsp:nvSpPr>
        <dsp:cNvPr id="0" name=""/>
        <dsp:cNvSpPr/>
      </dsp:nvSpPr>
      <dsp:spPr>
        <a:xfrm>
          <a:off x="600610" y="951895"/>
          <a:ext cx="1044029" cy="1044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TG</a:t>
          </a:r>
          <a:endParaRPr lang="en-US" sz="1600" kern="1200" dirty="0"/>
        </a:p>
      </dsp:txBody>
      <dsp:txXfrm>
        <a:off x="753505" y="1104790"/>
        <a:ext cx="738239" cy="738239"/>
      </dsp:txXfrm>
    </dsp:sp>
    <dsp:sp modelId="{F8AEC554-B7B0-407E-AED4-BFAF4C5E216D}">
      <dsp:nvSpPr>
        <dsp:cNvPr id="0" name=""/>
        <dsp:cNvSpPr/>
      </dsp:nvSpPr>
      <dsp:spPr>
        <a:xfrm rot="19227021">
          <a:off x="1574170" y="826376"/>
          <a:ext cx="238487" cy="352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2359" y="919626"/>
        <a:ext cx="166941" cy="211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Org.%20Chart/SCERT,%20Asssam.docx" TargetMode="External"/><Relationship Id="rId2" Type="http://schemas.openxmlformats.org/officeDocument/2006/relationships/hyperlink" Target="Org.%20Chart/SSA%20-State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RMSA_organogram.doc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mplate-%20Elementary(4).xlsx" TargetMode="External"/><Relationship Id="rId2" Type="http://schemas.openxmlformats.org/officeDocument/2006/relationships/hyperlink" Target="Template-SSA-SCERT-Secondary.xl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Back%20casting-Elementary%20Total(5).xl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_on_SDG_meeting_for_01-04-2016_Secondary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NCTE/Norms%20&amp;%20Guideline%202014.pdf" TargetMode="External"/><Relationship Id="rId2" Type="http://schemas.openxmlformats.org/officeDocument/2006/relationships/hyperlink" Target="RTE%20Gazette%20(1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NCTE/Guidelines_TES-June-2012.pdf" TargetMode="External"/><Relationship Id="rId4" Type="http://schemas.openxmlformats.org/officeDocument/2006/relationships/hyperlink" Target="Tea%20Garden(2)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ap%20(3)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200400" cy="154228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Sustainable Development Goal (SDG)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352800" cy="438912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   </a:t>
            </a:r>
          </a:p>
          <a:p>
            <a:pPr>
              <a:buNone/>
            </a:pPr>
            <a:endParaRPr lang="en-US" sz="2800" b="1" dirty="0" smtClean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2800" b="1" dirty="0" smtClean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   Quality Education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waynevisser.com/wp-content/uploads/2015/08/unsdgs_5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575" y="0"/>
            <a:ext cx="5305425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4864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</a:rPr>
              <a:t>Department of Education, </a:t>
            </a:r>
            <a:r>
              <a:rPr lang="en-US" sz="2400" b="1" dirty="0" smtClean="0">
                <a:solidFill>
                  <a:srgbClr val="C00000"/>
                </a:solidFill>
              </a:rPr>
              <a:t>Govt. of Assam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Points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against our mandate for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Category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           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&amp; Quality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91383087"/>
              </p:ext>
            </p:extLst>
          </p:nvPr>
        </p:nvGraphicFramePr>
        <p:xfrm>
          <a:off x="2209800" y="1466100"/>
          <a:ext cx="4648200" cy="34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Callout 11"/>
          <p:cNvSpPr/>
          <p:nvPr/>
        </p:nvSpPr>
        <p:spPr>
          <a:xfrm>
            <a:off x="533400" y="914400"/>
            <a:ext cx="2491111" cy="1831420"/>
          </a:xfrm>
          <a:prstGeom prst="wedgeEllipseCallout">
            <a:avLst>
              <a:gd name="adj1" fmla="val 87948"/>
              <a:gd name="adj2" fmla="val 87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200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en-US" sz="1200" dirty="0" smtClean="0">
                <a:latin typeface="Arial Narrow" panose="020B0606020202030204" pitchFamily="34" charset="0"/>
              </a:rPr>
              <a:t>School/Teacher/</a:t>
            </a:r>
          </a:p>
          <a:p>
            <a:pPr lvl="0" algn="ctr"/>
            <a:r>
              <a:rPr lang="en-US" sz="1200" dirty="0" smtClean="0">
                <a:latin typeface="Arial Narrow" panose="020B0606020202030204" pitchFamily="34" charset="0"/>
              </a:rPr>
              <a:t>Community </a:t>
            </a:r>
            <a:r>
              <a:rPr lang="en-US" sz="1200" dirty="0">
                <a:latin typeface="Arial Narrow" panose="020B0606020202030204" pitchFamily="34" charset="0"/>
              </a:rPr>
              <a:t>participation/Special Incentives/Disaster friendly setup in school/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Sanitation and Hygiene/</a:t>
            </a:r>
            <a:r>
              <a:rPr lang="en-US" sz="1200" dirty="0">
                <a:latin typeface="Arial Narrow" panose="020B0606020202030204" pitchFamily="34" charset="0"/>
              </a:rPr>
              <a:t>Residential school facility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13" name="Oval Callout 12"/>
          <p:cNvSpPr/>
          <p:nvPr/>
        </p:nvSpPr>
        <p:spPr>
          <a:xfrm>
            <a:off x="6573298" y="912431"/>
            <a:ext cx="2418302" cy="1525969"/>
          </a:xfrm>
          <a:prstGeom prst="wedgeEllipseCallout">
            <a:avLst>
              <a:gd name="adj1" fmla="val -58882"/>
              <a:gd name="adj2" fmla="val 400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Transport and escort facilities, self defense </a:t>
            </a:r>
            <a:r>
              <a:rPr lang="en-US" sz="1200" dirty="0" err="1" smtClean="0">
                <a:latin typeface="Arial Narrow" panose="020B0606020202030204" pitchFamily="34" charset="0"/>
              </a:rPr>
              <a:t>programme</a:t>
            </a:r>
            <a:r>
              <a:rPr lang="en-US" sz="1200" dirty="0" smtClean="0">
                <a:latin typeface="Arial Narrow" panose="020B0606020202030204" pitchFamily="34" charset="0"/>
              </a:rPr>
              <a:t>/residential school for girls/sanitation and hygiene/ scholarship &amp; incentives .  </a:t>
            </a:r>
            <a:endParaRPr lang="en-US" sz="1200" dirty="0"/>
          </a:p>
        </p:txBody>
      </p:sp>
      <p:sp>
        <p:nvSpPr>
          <p:cNvPr id="14" name="Oval Callout 13"/>
          <p:cNvSpPr/>
          <p:nvPr/>
        </p:nvSpPr>
        <p:spPr>
          <a:xfrm>
            <a:off x="6598648" y="3886200"/>
            <a:ext cx="2316752" cy="1769801"/>
          </a:xfrm>
          <a:prstGeom prst="wedgeEllipseCallout">
            <a:avLst>
              <a:gd name="adj1" fmla="val -54466"/>
              <a:gd name="adj2" fmla="val -333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>
                <a:latin typeface="Arial Narrow" panose="020B0606020202030204" pitchFamily="34" charset="0"/>
              </a:rPr>
              <a:t>Transport &amp; </a:t>
            </a:r>
            <a:r>
              <a:rPr lang="en-US" sz="1400" dirty="0" smtClean="0">
                <a:latin typeface="Arial Narrow" panose="020B0606020202030204" pitchFamily="34" charset="0"/>
              </a:rPr>
              <a:t>Escort/ </a:t>
            </a:r>
            <a:r>
              <a:rPr lang="en-US" sz="1200" dirty="0" smtClean="0">
                <a:latin typeface="Arial Narrow" panose="020B0606020202030204" pitchFamily="34" charset="0"/>
              </a:rPr>
              <a:t>Teachers</a:t>
            </a:r>
            <a:r>
              <a:rPr lang="en-US" sz="1200" dirty="0">
                <a:latin typeface="Arial Narrow" panose="020B0606020202030204" pitchFamily="34" charset="0"/>
              </a:rPr>
              <a:t>’ training</a:t>
            </a:r>
            <a:r>
              <a:rPr lang="en-US" sz="1200" dirty="0" smtClean="0">
                <a:latin typeface="Arial Narrow" panose="020B0606020202030204" pitchFamily="34" charset="0"/>
              </a:rPr>
              <a:t>/ Community participation /</a:t>
            </a:r>
            <a:r>
              <a:rPr lang="en-US" sz="1200" dirty="0">
                <a:latin typeface="Arial Narrow" panose="020B0606020202030204" pitchFamily="34" charset="0"/>
              </a:rPr>
              <a:t>Aids &amp; appliances</a:t>
            </a:r>
            <a:r>
              <a:rPr lang="en-US" sz="1200" dirty="0" smtClean="0">
                <a:latin typeface="Arial Narrow" panose="020B0606020202030204" pitchFamily="34" charset="0"/>
              </a:rPr>
              <a:t>/ Therapy </a:t>
            </a:r>
            <a:r>
              <a:rPr lang="en-US" sz="1200" dirty="0">
                <a:latin typeface="Arial Narrow" panose="020B0606020202030204" pitchFamily="34" charset="0"/>
              </a:rPr>
              <a:t>service</a:t>
            </a:r>
            <a:r>
              <a:rPr lang="en-US" sz="1200" dirty="0" smtClean="0">
                <a:latin typeface="Arial Narrow" panose="020B0606020202030204" pitchFamily="34" charset="0"/>
              </a:rPr>
              <a:t>/ Inclusive </a:t>
            </a:r>
            <a:r>
              <a:rPr lang="en-US" sz="1200" dirty="0">
                <a:latin typeface="Arial Narrow" panose="020B0606020202030204" pitchFamily="34" charset="0"/>
              </a:rPr>
              <a:t>Environment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8394" y="3184478"/>
            <a:ext cx="2590800" cy="1721442"/>
          </a:xfrm>
          <a:prstGeom prst="wedgeEllipseCallout">
            <a:avLst>
              <a:gd name="adj1" fmla="val 58510"/>
              <a:gd name="adj2" fmla="val -55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/>
          </a:p>
          <a:p>
            <a:pPr lvl="0"/>
            <a:r>
              <a:rPr lang="en-US" sz="1200" dirty="0">
                <a:latin typeface="Arial Narrow" panose="020B0606020202030204" pitchFamily="34" charset="0"/>
              </a:rPr>
              <a:t>School/Teacher/Community participation/Special Incentives/ Recreational activities</a:t>
            </a:r>
            <a:r>
              <a:rPr lang="en-US" sz="1200" dirty="0" smtClean="0">
                <a:latin typeface="Arial Narrow" panose="020B0606020202030204" pitchFamily="34" charset="0"/>
              </a:rPr>
              <a:t>/ </a:t>
            </a:r>
            <a:r>
              <a:rPr lang="en-US" sz="1200" dirty="0" err="1" smtClean="0">
                <a:latin typeface="Arial Narrow" panose="020B0606020202030204" pitchFamily="34" charset="0"/>
              </a:rPr>
              <a:t>Crech</a:t>
            </a:r>
            <a:r>
              <a:rPr lang="en-US" sz="1200" dirty="0" smtClean="0">
                <a:latin typeface="Arial Narrow" panose="020B0606020202030204" pitchFamily="34" charset="0"/>
              </a:rPr>
              <a:t>  </a:t>
            </a:r>
            <a:r>
              <a:rPr lang="en-US" sz="1200" dirty="0">
                <a:latin typeface="Arial Narrow" panose="020B0606020202030204" pitchFamily="34" charset="0"/>
              </a:rPr>
              <a:t>facility /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Sanitation and Hygiene/</a:t>
            </a:r>
            <a:r>
              <a:rPr lang="en-US" sz="1200" dirty="0">
                <a:latin typeface="Arial Narrow" panose="020B0606020202030204" pitchFamily="34" charset="0"/>
              </a:rPr>
              <a:t>Residential school </a:t>
            </a:r>
            <a:r>
              <a:rPr lang="en-US" sz="1200" dirty="0" smtClean="0">
                <a:latin typeface="Arial Narrow" panose="020B0606020202030204" pitchFamily="34" charset="0"/>
              </a:rPr>
              <a:t>facility </a:t>
            </a:r>
            <a:r>
              <a:rPr lang="en-US" sz="1200" dirty="0" smtClean="0">
                <a:latin typeface="Arial Narrow" panose="020B0606020202030204" pitchFamily="34" charset="0"/>
                <a:cs typeface="Arial" pitchFamily="34" charset="0"/>
              </a:rPr>
              <a:t>Support 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to TGMS /</a:t>
            </a:r>
            <a:r>
              <a:rPr lang="en-US" sz="1200" dirty="0">
                <a:latin typeface="Arial Narrow" panose="020B0606020202030204" pitchFamily="34" charset="0"/>
              </a:rPr>
              <a:t>etc.</a:t>
            </a:r>
          </a:p>
          <a:p>
            <a:pPr algn="ctr"/>
            <a:r>
              <a:rPr lang="en-US" sz="1100" dirty="0" smtClean="0">
                <a:latin typeface="Arial Narrow" panose="020B0606020202030204" pitchFamily="34" charset="0"/>
              </a:rPr>
              <a:t> </a:t>
            </a:r>
            <a:endParaRPr lang="en-US" sz="1100" dirty="0"/>
          </a:p>
        </p:txBody>
      </p:sp>
      <p:sp>
        <p:nvSpPr>
          <p:cNvPr id="16" name="Oval Callout 15"/>
          <p:cNvSpPr/>
          <p:nvPr/>
        </p:nvSpPr>
        <p:spPr>
          <a:xfrm>
            <a:off x="1313794" y="5105400"/>
            <a:ext cx="2420006" cy="1371601"/>
          </a:xfrm>
          <a:prstGeom prst="wedgeEllipseCallout">
            <a:avLst>
              <a:gd name="adj1" fmla="val 38903"/>
              <a:gd name="adj2" fmla="val -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latin typeface="Arial Narrow" panose="020B0606020202030204" pitchFamily="34" charset="0"/>
              </a:rPr>
              <a:t>School/Teacher/</a:t>
            </a:r>
          </a:p>
          <a:p>
            <a:pPr lvl="0" algn="ctr"/>
            <a:r>
              <a:rPr lang="en-US" sz="1200" dirty="0" smtClean="0">
                <a:latin typeface="Arial Narrow" panose="020B0606020202030204" pitchFamily="34" charset="0"/>
              </a:rPr>
              <a:t>Community </a:t>
            </a:r>
            <a:r>
              <a:rPr lang="en-US" sz="1200" dirty="0">
                <a:latin typeface="Arial Narrow" panose="020B0606020202030204" pitchFamily="34" charset="0"/>
              </a:rPr>
              <a:t>participation</a:t>
            </a:r>
            <a:r>
              <a:rPr lang="en-US" sz="1200" dirty="0" smtClean="0">
                <a:latin typeface="Arial Narrow" panose="020B0606020202030204" pitchFamily="34" charset="0"/>
              </a:rPr>
              <a:t>/</a:t>
            </a:r>
          </a:p>
          <a:p>
            <a:pPr lvl="0" algn="ctr"/>
            <a:r>
              <a:rPr lang="en-US" sz="1200" dirty="0" smtClean="0">
                <a:latin typeface="Arial Narrow" panose="020B0606020202030204" pitchFamily="34" charset="0"/>
              </a:rPr>
              <a:t>Special </a:t>
            </a:r>
            <a:r>
              <a:rPr lang="en-US" sz="1200" dirty="0">
                <a:latin typeface="Arial Narrow" panose="020B0606020202030204" pitchFamily="34" charset="0"/>
              </a:rPr>
              <a:t>Incentives/ Residential school facility/Transport &amp; Escort </a:t>
            </a:r>
          </a:p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95800" y="3048000"/>
            <a:ext cx="838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AREA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70971" y="4137571"/>
            <a:ext cx="1044029" cy="1044029"/>
            <a:chOff x="3259010" y="1892842"/>
            <a:chExt cx="1044029" cy="1044029"/>
          </a:xfrm>
        </p:grpSpPr>
        <p:sp>
          <p:nvSpPr>
            <p:cNvPr id="28" name="Oval 27"/>
            <p:cNvSpPr/>
            <p:nvPr/>
          </p:nvSpPr>
          <p:spPr>
            <a:xfrm>
              <a:off x="3259010" y="1892842"/>
              <a:ext cx="1044029" cy="10440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3411905" y="2045737"/>
              <a:ext cx="738239" cy="738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Ethnic</a:t>
              </a:r>
              <a:endParaRPr lang="en-US" sz="1600" kern="1200" dirty="0"/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4103074" y="5462515"/>
            <a:ext cx="2420006" cy="1371601"/>
          </a:xfrm>
          <a:prstGeom prst="wedgeEllipseCallout">
            <a:avLst>
              <a:gd name="adj1" fmla="val -5649"/>
              <a:gd name="adj2" fmla="val -721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latin typeface="Arial Narrow" panose="020B0606020202030204" pitchFamily="34" charset="0"/>
              </a:rPr>
              <a:t>Teacher /bridge language/ transport &amp; escort facilities/ special scholarship and incentives</a:t>
            </a:r>
            <a:endParaRPr lang="en-US" sz="1200" dirty="0">
              <a:latin typeface="Arial Narrow" panose="020B0606020202030204" pitchFamily="34" charset="0"/>
            </a:endParaRPr>
          </a:p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3313565">
            <a:off x="4266712" y="4512102"/>
            <a:ext cx="351100" cy="182462"/>
            <a:chOff x="3426358" y="2756609"/>
            <a:chExt cx="351100" cy="182462"/>
          </a:xfrm>
        </p:grpSpPr>
        <p:sp>
          <p:nvSpPr>
            <p:cNvPr id="32" name="Right Arrow 31"/>
            <p:cNvSpPr/>
            <p:nvPr/>
          </p:nvSpPr>
          <p:spPr>
            <a:xfrm rot="19238752" flipH="1">
              <a:off x="3426358" y="2756609"/>
              <a:ext cx="351100" cy="18246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4"/>
            <p:cNvSpPr/>
            <p:nvPr/>
          </p:nvSpPr>
          <p:spPr>
            <a:xfrm rot="30038752">
              <a:off x="3474891" y="2775746"/>
              <a:ext cx="296361" cy="109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pic>
        <p:nvPicPr>
          <p:cNvPr id="18" name="Picture 17" descr="C:\Users\Anamika\Desktop\specialfoc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0"/>
            <a:ext cx="1676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44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Elementary Education Department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0" y="1333500"/>
            <a:ext cx="4038600" cy="381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Directorate of Elementary Education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209800"/>
            <a:ext cx="1828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DEEO/DPEO [27]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3581400"/>
            <a:ext cx="16002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 [47]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3581400"/>
            <a:ext cx="1828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BEEO/BPEO [137]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09800" y="5486400"/>
            <a:ext cx="1600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[LP &amp; UP]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Urban Area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4572000"/>
            <a:ext cx="11430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SIs [295]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5486400"/>
            <a:ext cx="1600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[LP &amp; UP]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Rural Area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09900" y="3124200"/>
            <a:ext cx="34671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648200" y="1790700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009900" y="3132161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431281" y="3132161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H="1">
            <a:off x="3017519" y="3962400"/>
            <a:ext cx="45719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H="1">
            <a:off x="6431281" y="4038600"/>
            <a:ext cx="45719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stCxn id="9" idx="3"/>
          </p:cNvCxnSpPr>
          <p:nvPr/>
        </p:nvCxnSpPr>
        <p:spPr>
          <a:xfrm>
            <a:off x="3810000" y="3771900"/>
            <a:ext cx="304800" cy="800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0" idx="1"/>
          </p:cNvCxnSpPr>
          <p:nvPr/>
        </p:nvCxnSpPr>
        <p:spPr>
          <a:xfrm rot="10800000" flipV="1">
            <a:off x="5181600" y="3771900"/>
            <a:ext cx="228600" cy="7892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4648200" y="2705100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Elementary Education [BTAD]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9900" y="1257300"/>
            <a:ext cx="3619500" cy="381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Directorate of  Education, BTC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133600"/>
            <a:ext cx="1828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DEEO [4]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3505200"/>
            <a:ext cx="16002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 [4]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75027" y="3505200"/>
            <a:ext cx="18288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BEEO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09800" y="5410200"/>
            <a:ext cx="1600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[LP &amp; UP]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Urban Area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4495800"/>
            <a:ext cx="11430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5410200"/>
            <a:ext cx="1600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[LP &amp; UP]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Rural Area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09900" y="3048000"/>
            <a:ext cx="34671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648200" y="1714500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009900" y="3055961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431281" y="3055961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H="1">
            <a:off x="3017519" y="3886200"/>
            <a:ext cx="45719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H="1">
            <a:off x="6431281" y="3962400"/>
            <a:ext cx="45719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stCxn id="9" idx="3"/>
          </p:cNvCxnSpPr>
          <p:nvPr/>
        </p:nvCxnSpPr>
        <p:spPr>
          <a:xfrm>
            <a:off x="3810000" y="3695700"/>
            <a:ext cx="304800" cy="800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0" idx="1"/>
          </p:cNvCxnSpPr>
          <p:nvPr/>
        </p:nvCxnSpPr>
        <p:spPr>
          <a:xfrm rot="10800000" flipV="1">
            <a:off x="5246427" y="3695700"/>
            <a:ext cx="228600" cy="7892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4648200" y="2628900"/>
            <a:ext cx="4571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4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Education [Hills Autonomous Council]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1181100"/>
            <a:ext cx="6324601" cy="5143500"/>
            <a:chOff x="2133599" y="1028700"/>
            <a:chExt cx="6324601" cy="5143500"/>
          </a:xfrm>
        </p:grpSpPr>
        <p:sp>
          <p:nvSpPr>
            <p:cNvPr id="6" name="Rounded Rectangle 5"/>
            <p:cNvSpPr/>
            <p:nvPr/>
          </p:nvSpPr>
          <p:spPr>
            <a:xfrm>
              <a:off x="2133599" y="1028700"/>
              <a:ext cx="6248401" cy="381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Hills Autonomous Council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90800" y="2133600"/>
              <a:ext cx="13716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DPEO [2]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57600" y="3200400"/>
              <a:ext cx="16002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 [3]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086600" y="3200400"/>
              <a:ext cx="13716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BPEO [16]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81600" y="5486400"/>
              <a:ext cx="16002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Schools [UP]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86400" y="4267200"/>
              <a:ext cx="11430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SIs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457700" y="2819400"/>
              <a:ext cx="34671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own Arrow 21"/>
            <p:cNvSpPr/>
            <p:nvPr/>
          </p:nvSpPr>
          <p:spPr>
            <a:xfrm>
              <a:off x="3124200" y="1485900"/>
              <a:ext cx="45719" cy="647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457700" y="2827361"/>
              <a:ext cx="45719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7879081" y="2827361"/>
              <a:ext cx="45719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flipH="1">
              <a:off x="5981700" y="4686300"/>
              <a:ext cx="45719" cy="723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flipH="1">
              <a:off x="3154681" y="2590800"/>
              <a:ext cx="45719" cy="27557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05446" y="5498910"/>
              <a:ext cx="1530824" cy="67329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Schools [LP]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5791200" y="1447800"/>
              <a:ext cx="45719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Elbow Connector 28"/>
            <p:cNvCxnSpPr/>
            <p:nvPr/>
          </p:nvCxnSpPr>
          <p:spPr>
            <a:xfrm>
              <a:off x="5257800" y="3467100"/>
              <a:ext cx="304800" cy="8001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10800000" flipV="1">
              <a:off x="6629400" y="3467100"/>
              <a:ext cx="228600" cy="78929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131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Education Department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1866900"/>
            <a:ext cx="5410200" cy="2857500"/>
            <a:chOff x="1828800" y="1866900"/>
            <a:chExt cx="5410200" cy="2857500"/>
          </a:xfrm>
        </p:grpSpPr>
        <p:sp>
          <p:nvSpPr>
            <p:cNvPr id="6" name="Rounded Rectangle 5"/>
            <p:cNvSpPr/>
            <p:nvPr/>
          </p:nvSpPr>
          <p:spPr>
            <a:xfrm>
              <a:off x="2819400" y="1866900"/>
              <a:ext cx="4038600" cy="381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Directorate of  Secondary Education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81400" y="2743200"/>
              <a:ext cx="25146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Inspector of Schools [27]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28800" y="4114800"/>
              <a:ext cx="1981200" cy="5851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Higher Secondary Schools  [653]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009900" y="3657600"/>
              <a:ext cx="34671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2" name="Down Arrow 21"/>
            <p:cNvSpPr/>
            <p:nvPr/>
          </p:nvSpPr>
          <p:spPr>
            <a:xfrm>
              <a:off x="4648200" y="2324100"/>
              <a:ext cx="45719" cy="342900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3009900" y="3665561"/>
              <a:ext cx="45719" cy="342900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6431281" y="3665561"/>
              <a:ext cx="45719" cy="342900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648200" y="3238500"/>
              <a:ext cx="45719" cy="342900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57800" y="4139252"/>
              <a:ext cx="1981200" cy="5851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Schools [3407]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02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281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Chart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2" action="ppaction://hlinkfile"/>
          </p:cNvPr>
          <p:cNvSpPr/>
          <p:nvPr/>
        </p:nvSpPr>
        <p:spPr>
          <a:xfrm>
            <a:off x="1676400" y="21336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SSA</a:t>
            </a:r>
            <a:endParaRPr lang="en-US" dirty="0"/>
          </a:p>
        </p:txBody>
      </p:sp>
      <p:sp>
        <p:nvSpPr>
          <p:cNvPr id="4" name="Rounded Rectangle 3">
            <a:hlinkClick r:id="rId3" action="ppaction://hlinkfile"/>
          </p:cNvPr>
          <p:cNvSpPr/>
          <p:nvPr/>
        </p:nvSpPr>
        <p:spPr>
          <a:xfrm>
            <a:off x="1676400" y="28194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SCERT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34290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file"/>
              </a:rPr>
              <a:t>RMSA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9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Higher  Education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376164" y="4572000"/>
            <a:ext cx="1615436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Polytechnique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876299"/>
            <a:ext cx="7772400" cy="5524501"/>
            <a:chOff x="1143000" y="876299"/>
            <a:chExt cx="7772400" cy="5524501"/>
          </a:xfrm>
        </p:grpSpPr>
        <p:sp>
          <p:nvSpPr>
            <p:cNvPr id="6" name="Rounded Rectangle 5"/>
            <p:cNvSpPr/>
            <p:nvPr/>
          </p:nvSpPr>
          <p:spPr>
            <a:xfrm>
              <a:off x="2362200" y="876299"/>
              <a:ext cx="4267200" cy="381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Arial Narrow" panose="020B0606020202030204" pitchFamily="34" charset="0"/>
                </a:rPr>
                <a:t>Directorate of Higher  Education</a:t>
              </a:r>
              <a:endParaRPr lang="en-US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43000" y="2022144"/>
              <a:ext cx="16002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RUSA</a:t>
              </a:r>
              <a:endParaRPr lang="en-US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24600" y="2022144"/>
              <a:ext cx="18288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DTE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0200" y="3241344"/>
              <a:ext cx="16002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Universities &amp; Colleges</a:t>
              </a:r>
              <a:endParaRPr lang="en-US" sz="14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05000" y="1752599"/>
              <a:ext cx="5410200" cy="796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own Arrow 21"/>
            <p:cNvSpPr/>
            <p:nvPr/>
          </p:nvSpPr>
          <p:spPr>
            <a:xfrm>
              <a:off x="4191000" y="1333499"/>
              <a:ext cx="45719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935481" y="1819131"/>
              <a:ext cx="45719" cy="171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221481" y="2514600"/>
              <a:ext cx="45719" cy="2485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3886198" y="2839302"/>
              <a:ext cx="45719" cy="34852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482343" y="2022144"/>
              <a:ext cx="1318257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DHE</a:t>
              </a:r>
              <a:endParaRPr lang="en-US" sz="1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415543" y="2778456"/>
              <a:ext cx="1851657" cy="1990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own Arrow 26"/>
            <p:cNvSpPr/>
            <p:nvPr/>
          </p:nvSpPr>
          <p:spPr>
            <a:xfrm>
              <a:off x="2406331" y="2819400"/>
              <a:ext cx="45719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518657" y="3048000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DHE</a:t>
              </a:r>
              <a:endParaRPr lang="en-US" sz="1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18657" y="3477904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IC</a:t>
              </a:r>
              <a:endParaRPr lang="en-US" sz="14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18657" y="3984008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JDHE</a:t>
              </a:r>
              <a:endParaRPr lang="en-US" sz="1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518657" y="4476464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DDHE</a:t>
              </a:r>
              <a:endParaRPr lang="en-US" sz="1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95800" y="4982568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ADEPC</a:t>
              </a:r>
              <a:endParaRPr lang="en-US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495800" y="5494360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</a:t>
              </a:r>
              <a:endParaRPr lang="en-US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495800" y="6019800"/>
              <a:ext cx="1196343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Sr.F</a:t>
              </a:r>
              <a:r>
                <a:rPr lang="en-US" sz="1400" dirty="0" smtClean="0"/>
                <a:t> &amp; AO</a:t>
              </a:r>
              <a:endParaRPr lang="en-US" sz="1400" dirty="0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269481" y="1828800"/>
              <a:ext cx="45719" cy="171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4221481" y="1828800"/>
              <a:ext cx="45719" cy="171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931918" y="3238500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962400" y="3688081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3962400" y="4229100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992882" y="4678681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3962400" y="5181600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992882" y="5631181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3962400" y="6278881"/>
              <a:ext cx="4876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flipH="1">
              <a:off x="6857999" y="2438400"/>
              <a:ext cx="45719" cy="23926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376164" y="2950192"/>
              <a:ext cx="1516379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University</a:t>
              </a:r>
              <a:endParaRPr lang="en-US" sz="14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399021" y="3663288"/>
              <a:ext cx="1516379" cy="6039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Engineering</a:t>
              </a:r>
            </a:p>
            <a:p>
              <a:pPr algn="ctr"/>
              <a:r>
                <a:rPr lang="en-US" sz="1400" dirty="0" smtClean="0"/>
                <a:t>College </a:t>
              </a:r>
              <a:endParaRPr lang="en-US" sz="1400" dirty="0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6934200" y="3140692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6964682" y="3916681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6964682" y="4800600"/>
              <a:ext cx="4114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83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31775" lvl="0"/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Goals with which the Elementary Education Department feels associated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86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In order to achieve the sustainable development, the following goals have been kept in mind : </a:t>
            </a:r>
          </a:p>
          <a:p>
            <a:pPr>
              <a:buNone/>
            </a:pP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equitable access to quality education for all children of Elementary Education (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4).</a:t>
            </a:r>
          </a:p>
          <a:p>
            <a:pPr lvl="0">
              <a:buNone/>
            </a:pPr>
            <a:endParaRPr lang="en-US" sz="4200" b="1" i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quality education and learning at all levels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(Goal: 4)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None/>
            </a:pP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equality and focus on deprived groups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(Goal: 4 &amp;5)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to acquire knowledge and skills for sustainable development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(Goal: 4 ,1,2 &amp;8).</a:t>
            </a:r>
          </a:p>
          <a:p>
            <a:pPr lvl="0">
              <a:buNone/>
            </a:pP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Life-wide learning opportunities through various forms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(Goal: 4 ,1,8)&amp;9).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good health and Hygiene linking with primary health centre for regular health checkup and remedial measures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(Goal: 3,4 ,6,).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lvl="0">
              <a:buNone/>
            </a:pP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use of ICTs to enhance learning at all level</a:t>
            </a:r>
            <a:r>
              <a:rPr lang="en-US" sz="4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(Goal: 3,4 ,6,).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..</a:t>
            </a: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</a:p>
          <a:p>
            <a:pPr>
              <a:buNone/>
            </a:pPr>
            <a:endParaRPr lang="en-US" b="1" i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endParaRPr>
          </a:p>
          <a:p>
            <a:pPr lvl="8" algn="ctr">
              <a:buNone/>
            </a:pPr>
            <a:r>
              <a:rPr lang="en-US" sz="45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Link</a:t>
            </a:r>
            <a:endParaRPr lang="en-US" sz="45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Scheme of the Department (Elementary) for serving  the  purpose of SDG and Schemes requiring Modification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3211453"/>
              </p:ext>
            </p:extLst>
          </p:nvPr>
        </p:nvGraphicFramePr>
        <p:xfrm>
          <a:off x="609599" y="1524000"/>
          <a:ext cx="8001001" cy="478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3500438"/>
              </a:tblGrid>
              <a:tr h="7998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Scheme 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Schemes Requiring Modifications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193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Free Text Books including Braille Books to the children of Elementary Level (</a:t>
                      </a:r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Goal-1 &amp; 4) .</a:t>
                      </a:r>
                      <a:endParaRPr lang="en-US" sz="18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Free Text Book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upto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class-X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6249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Scholarship to the children of Elementary level </a:t>
                      </a:r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(Goal-1 &amp;4) </a:t>
                      </a:r>
                      <a:endParaRPr lang="en-US" sz="18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01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Day Meal (</a:t>
                      </a:r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Goal-1,2,3  &amp;4) </a:t>
                      </a:r>
                      <a:endParaRPr lang="en-US" sz="18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MDM Scheme may be implemented through 3</a:t>
                      </a:r>
                      <a:r>
                        <a:rPr lang="en-US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party/Reputed NGOs etc.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Existing Scheme of the Department (Elementary) for serving  the  purpose of SDG and Schemes requiring Modification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2567636"/>
              </p:ext>
            </p:extLst>
          </p:nvPr>
        </p:nvGraphicFramePr>
        <p:xfrm>
          <a:off x="457200" y="1371600"/>
          <a:ext cx="8001000" cy="485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3810000"/>
              </a:tblGrid>
              <a:tr h="5923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Scheme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Schemes Requiring Modifications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9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Incentives under CM’s Special package like  Umbrella for children(</a:t>
                      </a:r>
                      <a:r>
                        <a:rPr kumimoji="0" lang="en-US" sz="1600" b="1" i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Goal-1) </a:t>
                      </a:r>
                      <a:endParaRPr kumimoji="0" lang="en-US" sz="1600" b="1" i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bicycle for UP level students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66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Machines, Computer and other accessories </a:t>
                      </a: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(Goal-4) </a:t>
                      </a:r>
                      <a:endParaRPr lang="en-US" sz="16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School may be equipped with Computer facility.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98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Drinking water facility in elementary School(</a:t>
                      </a: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Goal-3 &amp;4) </a:t>
                      </a:r>
                      <a:endParaRPr lang="en-US" sz="16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for children </a:t>
                      </a: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(Goal-1 &amp;4) </a:t>
                      </a:r>
                      <a:endParaRPr lang="en-US" sz="16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3914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of untrained secondary teachers </a:t>
                      </a:r>
                    </a:p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( 2years Diploma Course)  through distance mode((under SSA Budget) and Diploma in Elementary Education 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(Goal-4)</a:t>
                      </a:r>
                      <a:endParaRPr lang="en-US" sz="1600" b="1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of field teaching practice and trainee may be attached to schools. Initiative in a mode of extra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points may be given.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08312"/>
            <a:ext cx="1981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3505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Vision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487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2" indent="-4572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create a conducive environment for quality and inclusive education to  all children of the age group of 6-18 years within 2025. </a:t>
            </a:r>
          </a:p>
          <a:p>
            <a:pPr marL="798512" indent="-457200" algn="just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8512" indent="-457200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8512" indent="-457200" algn="just">
              <a:buFont typeface="Wingdings" panose="05000000000000000000" pitchFamily="2" charset="2"/>
              <a:buChar char="q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8512" indent="-4572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equitable opportunities for Higher life skills/learning to all students to pursue higher studies and provide the required knowledge base and professional manpower to the state and country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62600" y="2057400"/>
            <a:ext cx="3200400" cy="6858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Every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 one in school &amp; receive  Quality Education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0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Strengthening  of pre-primary classes.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Clubbing of schools to maintain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favourable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PTR.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Introduction of ICT enable monitoring system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Digital classroom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Establishment &amp; Strengthening of BITE,DIET,CTE,IASE,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Training of teachers on demand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Initiatives……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qcommservices.com/blog/wp-content/uploads/2012/01/framew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0"/>
            <a:ext cx="1594711" cy="160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8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81000"/>
            <a:ext cx="84963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fund Requirement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240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9263" indent="-358775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Requirement of Capacity Building:-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need analysis is made on the basis of the feedback analysis from U-DISE, Research findings &amp; the report from existing monitoring mechanism  .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specific target group designed as per gap identification .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 prepared on the basis of the prevailing norms or with a projected annual increment of 15%, where felt required. </a:t>
            </a:r>
          </a:p>
          <a:p>
            <a:pPr marL="449263" lvl="1" indent="-358775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Management, Monitoring &amp; Evaluation :-</a:t>
            </a:r>
          </a:p>
          <a:p>
            <a:pPr marL="906463" lvl="2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estimate is prepared on the basis of the following :</a:t>
            </a:r>
          </a:p>
          <a:p>
            <a:pPr marL="1363663" lvl="3" indent="-358775" algn="just">
              <a:spcBef>
                <a:spcPct val="20000"/>
              </a:spcBef>
              <a:buFont typeface="Calibri" pitchFamily="34" charset="0"/>
              <a:buChar char="*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 Human Resource </a:t>
            </a:r>
          </a:p>
          <a:p>
            <a:pPr marL="1363663" lvl="3" indent="-358775" algn="just">
              <a:spcBef>
                <a:spcPct val="20000"/>
              </a:spcBef>
              <a:buFont typeface="Calibri" pitchFamily="34" charset="0"/>
              <a:buChar char="*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 and volume in  activity and their level of implementation</a:t>
            </a:r>
          </a:p>
          <a:p>
            <a:pPr marL="1363663" lvl="3" indent="-358775" algn="just">
              <a:spcBef>
                <a:spcPct val="20000"/>
              </a:spcBef>
              <a:buFont typeface="Calibri" pitchFamily="34" charset="0"/>
              <a:buChar char="*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 of study or evaluation .</a:t>
            </a:r>
          </a:p>
          <a:p>
            <a:pPr marL="449263" indent="-358775" algn="just">
              <a:spcBef>
                <a:spcPct val="20000"/>
              </a:spcBef>
              <a:buFont typeface="Wingdings" pitchFamily="2" charset="2"/>
              <a:buChar char="§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58775" algn="just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marR="0" lvl="0" indent="-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733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335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Whether the department has the absorption Capacity</a:t>
            </a:r>
            <a:endParaRPr lang="en-US" sz="2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8382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9263" marR="0" lvl="0" indent="-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marR="0" lvl="0" indent="-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absorption capacity of the Department (Elementary Education), is subject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fulfillment of the following :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placement of human Resource, where and when required(Right person in the right place).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orientation of Human Resource for specific time bound assignments.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prevailing way of multitasking should be reduced and instead, concept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specialized Human Resource need to be encouraged.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 time need to be spent on Planning part prior to implementation of  specific activity .</a:t>
            </a: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importantly, supply of fund on time, uninterrupted is a key factor towards the absorption capacity.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95400"/>
            <a:ext cx="87630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9263" marR="0" lvl="0" indent="-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principle of Back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Casting is followed in preparing the SPAP for SDG.</a:t>
            </a:r>
          </a:p>
          <a:p>
            <a:pPr marL="449263" indent="-3587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the vision (Goal)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within 2030, action plan is prepared  with the following principles :</a:t>
            </a:r>
          </a:p>
          <a:p>
            <a:pPr marL="823913" lvl="1" indent="-457200" algn="just" defTabSz="719138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action plan is started keeping the end (vision) in mind and the target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2030(the vision) is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finalised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terms of Infrastructure, Capacity Building and MME.</a:t>
            </a:r>
          </a:p>
          <a:p>
            <a:pPr marL="823913" lvl="1" indent="-457200" algn="just" defTabSz="719138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Move backward from the vision to the present and accordingly, the target has been split in years back casting from vision to present, on the basis of the following:</a:t>
            </a:r>
          </a:p>
          <a:p>
            <a:pPr marL="817563" lvl="1" indent="-4572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Micro-survey for schooling facility,  Growth in student enrolment, Availability of Teachers, Classroom, Toilets sitting arrangement , drinking water etc. are assessed.</a:t>
            </a:r>
          </a:p>
          <a:p>
            <a:pPr marL="817563" lvl="1" indent="-4572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Professional qualification as well as special orientation designed for human resource existing, as per need, till 2030.</a:t>
            </a:r>
          </a:p>
          <a:p>
            <a:pPr marL="906463" lvl="1" indent="-358775" algn="just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lvl="1" indent="-358775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How the Principle of Back Casting would be followed in preparing SPAP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7696200" y="64008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2971800"/>
            <a:ext cx="5867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hlinkClick r:id="rId2" action="ppaction://hlinkpres?slideindex=1&amp;slidetitle="/>
              </a:rPr>
              <a:t>Secondary</a:t>
            </a:r>
            <a:r>
              <a:rPr lang="en-US" sz="2400" b="1" dirty="0" smtClean="0">
                <a:solidFill>
                  <a:srgbClr val="C00000"/>
                </a:solidFill>
              </a:rPr>
              <a:t> Education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0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1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Present status on basic indicators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305307"/>
              </p:ext>
            </p:extLst>
          </p:nvPr>
        </p:nvGraphicFramePr>
        <p:xfrm>
          <a:off x="1371600" y="990597"/>
          <a:ext cx="7010400" cy="540320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900474"/>
                <a:gridCol w="2109926"/>
              </a:tblGrid>
              <a:tr h="304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2015-16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Child Population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5582166</a:t>
                      </a:r>
                    </a:p>
                  </a:txBody>
                  <a:tcPr marL="9525" marR="9525" marT="9525" marB="0" anchor="b"/>
                </a:tc>
              </a:tr>
              <a:tr h="27821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Enrolment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Boys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2663806</a:t>
                      </a:r>
                    </a:p>
                  </a:txBody>
                  <a:tcPr marL="9525" marR="9525" marT="9525" marB="0" anchor="b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Girls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2695583</a:t>
                      </a:r>
                    </a:p>
                  </a:txBody>
                  <a:tcPr marL="9525" marR="9525" marT="9525" marB="0" anchor="b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Enrolment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5359389</a:t>
                      </a:r>
                    </a:p>
                  </a:txBody>
                  <a:tcPr marL="9525" marR="9525" marT="9525" marB="0" anchor="b"/>
                </a:tc>
              </a:tr>
              <a:tr h="27821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 Schools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Govt./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Provincialise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49502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Local Body/TG Managed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TG Managed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429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Govt. aided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3898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Private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3760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Un-recognised(Venture)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7571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KGBV/ 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Central/Others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Schools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65621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Out of school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106646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of Retention LP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68.75%</a:t>
                      </a:r>
                    </a:p>
                  </a:txBody>
                  <a:tcPr marL="9525" marR="9525" marT="9525" marB="0" anchor="ctr"/>
                </a:tc>
              </a:tr>
              <a:tr h="27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of Retention 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86.37%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1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Present status on basic indicators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305307"/>
              </p:ext>
            </p:extLst>
          </p:nvPr>
        </p:nvGraphicFramePr>
        <p:xfrm>
          <a:off x="1524000" y="1219196"/>
          <a:ext cx="6858000" cy="464820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793942"/>
                <a:gridCol w="2064058"/>
              </a:tblGrid>
              <a:tr h="445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2015-16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of Drop out LP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16.50%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of Drop out 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12.20%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GER(LP)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106.1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GER(UP)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79.53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NER(LP)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99.6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NER(UP)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66.49</a:t>
                      </a:r>
                    </a:p>
                  </a:txBody>
                  <a:tcPr marL="9525" marR="9525" marT="9525" marB="0" anchor="ctr"/>
                </a:tc>
              </a:tr>
              <a:tr h="5393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Gender Parity Index-Elementary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1.012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Transition Rate (LP to UP)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84.30%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PTR-LP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406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PTR-UP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9387"/>
            <a:ext cx="9144000" cy="430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" charset="0"/>
              </a:rPr>
              <a:t>Comparison of Indicators Assam Vs India as per DISE-2014-15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xmlns="" val="2299495348"/>
              </p:ext>
            </p:extLst>
          </p:nvPr>
        </p:nvGraphicFramePr>
        <p:xfrm>
          <a:off x="1" y="1371600"/>
          <a:ext cx="2257426" cy="36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xmlns="" val="3605597874"/>
              </p:ext>
            </p:extLst>
          </p:nvPr>
        </p:nvGraphicFramePr>
        <p:xfrm>
          <a:off x="2324102" y="1371600"/>
          <a:ext cx="2105024" cy="36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4533901" y="1371600"/>
          <a:ext cx="2333625" cy="36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xmlns="" val="262400670"/>
              </p:ext>
            </p:extLst>
          </p:nvPr>
        </p:nvGraphicFramePr>
        <p:xfrm>
          <a:off x="6943726" y="1371600"/>
          <a:ext cx="2133599" cy="368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73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15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31775" lvl="0" indent="-231775" algn="l"/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level of children : SLAS and NAS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334422"/>
              </p:ext>
            </p:extLst>
          </p:nvPr>
        </p:nvGraphicFramePr>
        <p:xfrm>
          <a:off x="914401" y="1143002"/>
          <a:ext cx="7238999" cy="14706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5070"/>
                <a:gridCol w="1258580"/>
                <a:gridCol w="1265089"/>
                <a:gridCol w="920064"/>
                <a:gridCol w="2760196"/>
              </a:tblGrid>
              <a:tr h="26391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SLAS 2014-15 ( conducted in 7 districts)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L-I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44.76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8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52.11 %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2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49.37 %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  <a:endParaRPr lang="en-US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051650"/>
              </p:ext>
            </p:extLst>
          </p:nvPr>
        </p:nvGraphicFramePr>
        <p:xfrm>
          <a:off x="914400" y="3019782"/>
          <a:ext cx="7239000" cy="184349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86000"/>
                <a:gridCol w="838200"/>
                <a:gridCol w="914400"/>
                <a:gridCol w="914400"/>
                <a:gridCol w="952225"/>
                <a:gridCol w="1333775"/>
              </a:tblGrid>
              <a:tr h="20250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SLAS 2015-16 ( conducted in 14 districts)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L-I</a:t>
                      </a:r>
                      <a:endParaRPr lang="en-US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US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EVS</a:t>
                      </a:r>
                      <a:endParaRPr lang="en-US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US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</a:t>
                      </a:r>
                      <a:endParaRPr lang="en-US" sz="14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10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 ( for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out of 14 sample districts)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43 %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704635"/>
              </p:ext>
            </p:extLst>
          </p:nvPr>
        </p:nvGraphicFramePr>
        <p:xfrm>
          <a:off x="914400" y="5105400"/>
          <a:ext cx="7239000" cy="1524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8129"/>
                <a:gridCol w="2451920"/>
                <a:gridCol w="2918951"/>
              </a:tblGrid>
              <a:tr h="3126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 ( Class III; Cycle 3, Report of 2014)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average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average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8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9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31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53975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of the Department of Elementary Education &amp; Source of Mandate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800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To ensure Free and Compulsory Equitable Quality Education for all children of the age group of 6-14 years.</a:t>
            </a:r>
          </a:p>
          <a:p>
            <a:pPr algn="just">
              <a:buNone/>
            </a:pPr>
            <a:endParaRPr lang="en-US" sz="9600" b="1" i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Source:</a:t>
            </a:r>
          </a:p>
          <a:p>
            <a:pPr algn="just">
              <a:buNone/>
            </a:pPr>
            <a:endParaRPr lang="en-US" sz="8000" b="1" i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Right to Education Act (RTE), 2009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Link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NCTE Gazette, Norms and Guideline, 2014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Link</a:t>
            </a:r>
            <a:endParaRPr lang="en-US" sz="72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Preamble in the Assam Elementary Education (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Provincialisation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) Act, 1976 and modification thereof.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NCERT/SCERT/NCTE norms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Plantation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Act,1951 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Link</a:t>
            </a:r>
            <a:endParaRPr lang="en-US" sz="72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Guidelines for implementation of Centrally Sponsored Scheme on Teacher Education(CSSTE)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Link</a:t>
            </a:r>
            <a:endParaRPr lang="en-US" sz="72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sz="6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Points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against our mandate : </a:t>
            </a:r>
            <a:r>
              <a:rPr lang="en-US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Access 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8236999"/>
              </p:ext>
            </p:extLst>
          </p:nvPr>
        </p:nvGraphicFramePr>
        <p:xfrm>
          <a:off x="228600" y="609598"/>
          <a:ext cx="8686800" cy="568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94916"/>
                <a:gridCol w="3214116"/>
                <a:gridCol w="2258568"/>
              </a:tblGrid>
              <a:tr h="352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 Target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598527">
                <a:tc rowSpan="9"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2016-2025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 achievement  </a:t>
                      </a:r>
                    </a:p>
                    <a:p>
                      <a:pPr algn="l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Adequate number of Primary to upper primary schooling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2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lvl="0" indent="-3175" algn="l" rtl="0" eaLnBrk="1" latinLnBrk="0" hangingPunct="1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Survey for Transport and Escort facility assessment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During 2016-17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4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Completion of Class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room construction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4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Completion of Toilet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construction/repair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0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l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Drinking Water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1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l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Ramp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Hand Rail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l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Boundary Wall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l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Bringing of Out of School children into the fold of elementary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l">
                        <a:buFont typeface="Arial" pitchFamily="34" charset="0"/>
                        <a:buNone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4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file"/>
                        </a:rPr>
                        <a:t>Gap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file"/>
                        </a:rPr>
                        <a:t> in Link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85738" indent="-185738" algn="just">
                        <a:buFont typeface="Arial" pitchFamily="34" charset="0"/>
                        <a:buNone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rtl="0" eaLnBrk="1" latinLnBrk="0" hangingPunct="1"/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Action points against our Mandate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5800" y="762000"/>
            <a:ext cx="8229600" cy="6019800"/>
            <a:chOff x="685800" y="762000"/>
            <a:chExt cx="8229600" cy="6019800"/>
          </a:xfrm>
        </p:grpSpPr>
        <p:sp>
          <p:nvSpPr>
            <p:cNvPr id="5" name="Rounded Rectangle 4"/>
            <p:cNvSpPr/>
            <p:nvPr/>
          </p:nvSpPr>
          <p:spPr>
            <a:xfrm>
              <a:off x="3581400" y="762000"/>
              <a:ext cx="1360227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 Narrow" panose="020B0606020202030204" pitchFamily="34" charset="0"/>
                </a:rPr>
                <a:t>Quality</a:t>
              </a:r>
              <a:endParaRPr lang="en-US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5800" y="1828800"/>
              <a:ext cx="15240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Govt. School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29000" y="1828800"/>
              <a:ext cx="15240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Private School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1886803"/>
              <a:ext cx="16002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anose="020B0606020202030204" pitchFamily="34" charset="0"/>
                </a:rPr>
                <a:t>Community School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71600" y="25908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Accountability of teachers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71600" y="31242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School Leadership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71600" y="36576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Teacher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71600" y="4191000"/>
              <a:ext cx="1905000" cy="685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Supervision &amp; Monitoring &amp; onsite support </a:t>
              </a:r>
            </a:p>
            <a:p>
              <a:r>
                <a:rPr lang="en-US" sz="1400" dirty="0" smtClean="0">
                  <a:latin typeface="Arial Narrow" panose="020B0606020202030204" pitchFamily="34" charset="0"/>
                </a:rPr>
                <a:t>[using IT Platform]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71600" y="5029200"/>
              <a:ext cx="1905000" cy="533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Adequate training for teachers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71600" y="5715000"/>
              <a:ext cx="1905000" cy="533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Community Participation [PRI/SMC/MG/EV etc.]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1600" y="64008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School achievement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66800" y="2209800"/>
              <a:ext cx="0" cy="43815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66800" y="27813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66800" y="3276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66800" y="384525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66800" y="4495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66800" y="536925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066800" y="658049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4343400" y="2612408"/>
              <a:ext cx="20574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Adequate qualified teachers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43400" y="38100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Monitoring mechanism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343400" y="4343400"/>
              <a:ext cx="1905000" cy="685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Uniform &amp; standard curriculum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343400" y="5181600"/>
              <a:ext cx="1905000" cy="533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Teachers performance &amp; students performance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038600" y="2231408"/>
              <a:ext cx="0" cy="32902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038600" y="280290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038600" y="329820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038600" y="399765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038600" y="46482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038600" y="552165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4343400" y="3124200"/>
              <a:ext cx="2057400" cy="533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Specific rule and regulation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010400" y="25908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 Narrow" panose="020B0606020202030204" pitchFamily="34" charset="0"/>
                </a:rPr>
                <a:t>Ownership/accountability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010400" y="31242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Teacher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010400" y="3657600"/>
              <a:ext cx="1905000" cy="381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Supervision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010400" y="4191000"/>
              <a:ext cx="1905000" cy="457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Infrastructure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010400" y="4876800"/>
              <a:ext cx="1905000" cy="4191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Student’s performance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010400" y="5562600"/>
              <a:ext cx="1905000" cy="4191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Awareness 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705600" y="27813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705600" y="3276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705600" y="384525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705600" y="4419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705600" y="5105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705600" y="5715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705600" y="2286000"/>
              <a:ext cx="0" cy="3429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71600" y="1524000"/>
              <a:ext cx="56388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371600" y="15240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267200" y="15240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7010400" y="15240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4267200" y="12192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</TotalTime>
  <Words>1600</Words>
  <Application>Microsoft Office PowerPoint</Application>
  <PresentationFormat>On-screen Show (4:3)</PresentationFormat>
  <Paragraphs>378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Sustainable Development Goal (SDG)</vt:lpstr>
      <vt:lpstr> Vision</vt:lpstr>
      <vt:lpstr>Present status on basic indicators </vt:lpstr>
      <vt:lpstr>Present status on basic indicators </vt:lpstr>
      <vt:lpstr>Slide 5</vt:lpstr>
      <vt:lpstr> Learning level of children : SLAS and NAS</vt:lpstr>
      <vt:lpstr>Mandate of the Department of Elementary Education &amp; Source of Mandate</vt:lpstr>
      <vt:lpstr>Slide 8</vt:lpstr>
      <vt:lpstr>Action points against our Mandate</vt:lpstr>
      <vt:lpstr>Action Points against our mandate for Special Category  :                    Access &amp; Quality</vt:lpstr>
      <vt:lpstr>Elementary Education Department</vt:lpstr>
      <vt:lpstr>Elementary Education [BTAD]</vt:lpstr>
      <vt:lpstr>Elementary Education [Hills Autonomous Council]</vt:lpstr>
      <vt:lpstr>Secondary Education Department</vt:lpstr>
      <vt:lpstr>Slide 15</vt:lpstr>
      <vt:lpstr>Higher  Education</vt:lpstr>
      <vt:lpstr>  Goals with which the Elementary Education Department feels associated</vt:lpstr>
      <vt:lpstr> Existing Scheme of the Department (Elementary) for serving  the  purpose of SDG and Schemes requiring Modification.. </vt:lpstr>
      <vt:lpstr>Existing Scheme of the Department (Elementary) for serving  the  purpose of SDG and Schemes requiring Modification..</vt:lpstr>
      <vt:lpstr>New Initiatives……</vt:lpstr>
      <vt:lpstr>Any Assessment of fund Requirement done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</dc:title>
  <dc:creator>dell</dc:creator>
  <cp:lastModifiedBy>User</cp:lastModifiedBy>
  <cp:revision>580</cp:revision>
  <cp:lastPrinted>2016-03-31T12:47:30Z</cp:lastPrinted>
  <dcterms:created xsi:type="dcterms:W3CDTF">2006-08-16T00:00:00Z</dcterms:created>
  <dcterms:modified xsi:type="dcterms:W3CDTF">2016-04-01T03:40:07Z</dcterms:modified>
</cp:coreProperties>
</file>